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6"/>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7023100" cy="9309100"/>
  <p:embeddedFontLst>
    <p:embeddedFont>
      <p:font typeface="Calibri" panose="020F050202020403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iTypeYRlXDbw4VLl67+7snfxAm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97"/>
    <p:restoredTop sz="94694"/>
  </p:normalViewPr>
  <p:slideViewPr>
    <p:cSldViewPr snapToGrid="0">
      <p:cViewPr varScale="1">
        <p:scale>
          <a:sx n="121" d="100"/>
          <a:sy n="121" d="100"/>
        </p:scale>
        <p:origin x="2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font" Target="fonts/font8.fntdata"/><Relationship Id="rId89"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90"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4" name="Google Shape;64;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txBox="1">
            <a:spLocks noGrp="1"/>
          </p:cNvSpPr>
          <p:nvPr>
            <p:ph type="body" idx="1"/>
          </p:nvPr>
        </p:nvSpPr>
        <p:spPr>
          <a:xfrm>
            <a:off x="702310" y="4480004"/>
            <a:ext cx="5618480" cy="3665458"/>
          </a:xfrm>
          <a:prstGeom prst="rect">
            <a:avLst/>
          </a:prstGeom>
          <a:noFill/>
          <a:ln>
            <a:noFill/>
          </a:ln>
        </p:spPr>
        <p:txBody>
          <a:bodyPr spcFirstLastPara="1" wrap="square" lIns="104350" tIns="52175" rIns="104350" bIns="52175" anchor="t" anchorCtr="0">
            <a:normAutofit/>
          </a:bodyPr>
          <a:lstStyle/>
          <a:p>
            <a:pPr marL="0" lvl="0" indent="0" algn="l" rtl="0">
              <a:lnSpc>
                <a:spcPct val="90000"/>
              </a:lnSpc>
              <a:spcBef>
                <a:spcPts val="0"/>
              </a:spcBef>
              <a:spcAft>
                <a:spcPts val="0"/>
              </a:spcAft>
              <a:buNone/>
            </a:pPr>
            <a:r>
              <a:rPr lang="en-US" sz="1110" dirty="0">
                <a:solidFill>
                  <a:schemeClr val="dk1"/>
                </a:solidFill>
                <a:latin typeface="Calibri"/>
                <a:ea typeface="Calibri"/>
                <a:cs typeface="Calibri"/>
                <a:sym typeface="Calibri"/>
              </a:rPr>
              <a:t>Presenter</a:t>
            </a:r>
            <a:endParaRPr dirty="0"/>
          </a:p>
          <a:p>
            <a:pPr marL="0" lvl="0" indent="0" algn="l" rtl="0">
              <a:lnSpc>
                <a:spcPct val="90000"/>
              </a:lnSpc>
              <a:spcBef>
                <a:spcPts val="0"/>
              </a:spcBef>
              <a:spcAft>
                <a:spcPts val="0"/>
              </a:spcAft>
              <a:buNone/>
            </a:pPr>
            <a:r>
              <a:rPr lang="en-US" sz="1110" dirty="0">
                <a:solidFill>
                  <a:schemeClr val="dk1"/>
                </a:solidFill>
                <a:latin typeface="Calibri"/>
                <a:ea typeface="Calibri"/>
                <a:cs typeface="Calibri"/>
                <a:sym typeface="Calibri"/>
              </a:rPr>
              <a:t>2020-08-20 03:12:25</a:t>
            </a:r>
            <a:endParaRPr dirty="0"/>
          </a:p>
          <a:p>
            <a:pPr marL="0" lvl="0" indent="0" algn="l" rtl="0">
              <a:lnSpc>
                <a:spcPct val="90000"/>
              </a:lnSpc>
              <a:spcBef>
                <a:spcPts val="0"/>
              </a:spcBef>
              <a:spcAft>
                <a:spcPts val="0"/>
              </a:spcAft>
              <a:buNone/>
            </a:pPr>
            <a:r>
              <a:rPr lang="en-US" sz="1110" dirty="0">
                <a:solidFill>
                  <a:schemeClr val="dk1"/>
                </a:solidFill>
                <a:latin typeface="Calibri"/>
                <a:ea typeface="Calibri"/>
                <a:cs typeface="Calibri"/>
                <a:sym typeface="Calibri"/>
              </a:rPr>
              <a:t>--------------------------------------------</a:t>
            </a:r>
            <a:endParaRPr dirty="0"/>
          </a:p>
          <a:p>
            <a:pPr marL="0" lvl="0" indent="0" algn="l" rtl="0">
              <a:lnSpc>
                <a:spcPct val="90000"/>
              </a:lnSpc>
              <a:spcBef>
                <a:spcPts val="0"/>
              </a:spcBef>
              <a:spcAft>
                <a:spcPts val="0"/>
              </a:spcAft>
              <a:buNone/>
            </a:pPr>
            <a:r>
              <a:rPr lang="en-US" sz="1110" dirty="0">
                <a:solidFill>
                  <a:schemeClr val="dk1"/>
                </a:solidFill>
                <a:latin typeface="Calibri"/>
                <a:ea typeface="Calibri"/>
                <a:cs typeface="Calibri"/>
                <a:sym typeface="Calibri"/>
              </a:rPr>
              <a:t>Many younger veterans have made  statements to the fact that why  don’t the VFW do things to help  Veterans like other organizations  do instead of pushing  membership and programs.  Other statements heard, we  don’t want to run bars or sit  around drinking, we want to  volunteer to help other Veterans  who really need the help. When  the VFW was founded it didn’t  have bars or canteens and it did  in fact Foster camaraderie ….  When you look at other Veterans  organizations such a Wounded  Warrior, Team RWB, SVA, etc…  You see organizations that are  helping in Specific ways. As I  learned a few months ago, some  organizations, maybe some of  these, obtain funding through  different government agencies to  help them do what they do – they  have to follow the government  guidelines for the specific  service/treatment they perform in  order to get the funding and  that’s great. But what they don’t  do is advocate for Veterans Full  time to secure more health,  education and other benefits all  Veterans and their families  deserve. Only a handfull have  the capability to assist Veterans  and their families in filing  disability claims and NONE are  at the capacity of the VFW. That  my friends is What the VFW  does. We demand results from  our government for those who  fought for this country. This all  comes with a price and it’s not  cheap so that’s why we push  Membership as hard as we do.  The VFW receives NO  GOVERNMENT FUNDING to do  what we do. Does that stop a  Post from doing a food drive,  building a deck for a disabled  Veteran, or having a family  outing event? No! We  encourage and preach that with  our community service and  scholarship programs.</a:t>
            </a:r>
            <a:endParaRPr dirty="0"/>
          </a:p>
        </p:txBody>
      </p:sp>
      <p:sp>
        <p:nvSpPr>
          <p:cNvPr id="132" name="Google Shape;132;p1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38" name="Google Shape;138;p1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4: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44" name="Google Shape;144;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52" name="Google Shape;152;p1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58" name="Google Shape;158;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64" name="Google Shape;164;p1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8: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70" name="Google Shape;170;p1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79" name="Google Shape;179;p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0: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89" name="Google Shape;189;p2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99" name="Google Shape;199;p2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702310" y="4480004"/>
            <a:ext cx="5618480" cy="3665458"/>
          </a:xfrm>
          <a:prstGeom prst="rect">
            <a:avLst/>
          </a:prstGeom>
          <a:noFill/>
          <a:ln>
            <a:noFill/>
          </a:ln>
        </p:spPr>
        <p:txBody>
          <a:bodyPr spcFirstLastPara="1" wrap="square" lIns="104350" tIns="52175" rIns="104350" bIns="52175" anchor="t" anchorCtr="0">
            <a:norm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Presenter</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2020-08-20 03:12:23</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
        <p:nvSpPr>
          <p:cNvPr id="69" name="Google Shape;69;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209" name="Google Shape;209;p2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221" name="Google Shape;221;p2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4: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228" name="Google Shape;228;p2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5: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234" name="Google Shape;234;p2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702310" y="4480004"/>
            <a:ext cx="5618480" cy="3665458"/>
          </a:xfrm>
          <a:prstGeom prst="rect">
            <a:avLst/>
          </a:prstGeom>
          <a:noFill/>
          <a:ln>
            <a:noFill/>
          </a:ln>
        </p:spPr>
        <p:txBody>
          <a:bodyPr spcFirstLastPara="1" wrap="square" lIns="104350" tIns="52175" rIns="104350" bIns="52175" anchor="t" anchorCtr="0">
            <a:norm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Presenter</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2020-08-20 03:12:24</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And by all means – If you are Not  wearing Pants please do Not Get  up unless you turn off your  video.</a:t>
            </a:r>
            <a:endParaRPr dirty="0"/>
          </a:p>
        </p:txBody>
      </p:sp>
      <p:sp>
        <p:nvSpPr>
          <p:cNvPr id="77" name="Google Shape;77;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702310" y="4480004"/>
            <a:ext cx="5618480" cy="3665458"/>
          </a:xfrm>
          <a:prstGeom prst="rect">
            <a:avLst/>
          </a:prstGeom>
          <a:noFill/>
          <a:ln>
            <a:noFill/>
          </a:ln>
        </p:spPr>
        <p:txBody>
          <a:bodyPr spcFirstLastPara="1" wrap="square" lIns="104350" tIns="52175" rIns="104350" bIns="52175" anchor="t" anchorCtr="0">
            <a:norm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Presenter</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2020-08-20 03:12:24</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
        <p:nvSpPr>
          <p:cNvPr id="83" name="Google Shape;83;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702310" y="4480004"/>
            <a:ext cx="5618480" cy="3665458"/>
          </a:xfrm>
          <a:prstGeom prst="rect">
            <a:avLst/>
          </a:prstGeom>
          <a:noFill/>
          <a:ln>
            <a:noFill/>
          </a:ln>
        </p:spPr>
        <p:txBody>
          <a:bodyPr spcFirstLastPara="1" wrap="square" lIns="104350" tIns="52175" rIns="104350" bIns="52175" anchor="t" anchorCtr="0">
            <a:normAutofit/>
          </a:bodyPr>
          <a:lstStyle/>
          <a:p>
            <a:pPr marL="0" lvl="0" indent="0" algn="l" rtl="0">
              <a:spcBef>
                <a:spcPts val="0"/>
              </a:spcBef>
              <a:spcAft>
                <a:spcPts val="0"/>
              </a:spcAft>
              <a:buNone/>
            </a:pPr>
            <a:endParaRPr dirty="0"/>
          </a:p>
        </p:txBody>
      </p:sp>
      <p:sp>
        <p:nvSpPr>
          <p:cNvPr id="89" name="Google Shape;89;p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702310" y="4480004"/>
            <a:ext cx="5618480" cy="3665458"/>
          </a:xfrm>
          <a:prstGeom prst="rect">
            <a:avLst/>
          </a:prstGeom>
          <a:noFill/>
          <a:ln>
            <a:noFill/>
          </a:ln>
        </p:spPr>
        <p:txBody>
          <a:bodyPr spcFirstLastPara="1" wrap="square" lIns="104350" tIns="52175" rIns="104350" bIns="52175" anchor="t" anchorCtr="0">
            <a:normAutofit/>
          </a:bodyPr>
          <a:lstStyle/>
          <a:p>
            <a:pPr marL="0" lvl="0" indent="0" algn="l" rtl="0">
              <a:spcBef>
                <a:spcPts val="0"/>
              </a:spcBef>
              <a:spcAft>
                <a:spcPts val="0"/>
              </a:spcAft>
              <a:buNone/>
            </a:pPr>
            <a:endParaRPr dirty="0"/>
          </a:p>
        </p:txBody>
      </p:sp>
      <p:sp>
        <p:nvSpPr>
          <p:cNvPr id="97" name="Google Shape;97;p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04" name="Google Shape;104;p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0: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10" name="Google Shape;110;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16" name="Google Shape;116;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9"/>
        <p:cNvGrpSpPr/>
        <p:nvPr/>
      </p:nvGrpSpPr>
      <p:grpSpPr>
        <a:xfrm>
          <a:off x="0" y="0"/>
          <a:ext cx="0" cy="0"/>
          <a:chOff x="0" y="0"/>
          <a:chExt cx="0" cy="0"/>
        </a:xfrm>
      </p:grpSpPr>
      <p:sp>
        <p:nvSpPr>
          <p:cNvPr id="20" name="Google Shape;20;p76"/>
          <p:cNvSpPr txBox="1">
            <a:spLocks noGrp="1"/>
          </p:cNvSpPr>
          <p:nvPr>
            <p:ph type="ctrTitle"/>
          </p:nvPr>
        </p:nvSpPr>
        <p:spPr>
          <a:xfrm>
            <a:off x="685800" y="2125981"/>
            <a:ext cx="7772400" cy="553998"/>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76"/>
          <p:cNvSpPr txBox="1">
            <a:spLocks noGrp="1"/>
          </p:cNvSpPr>
          <p:nvPr>
            <p:ph type="subTitle" idx="1"/>
          </p:nvPr>
        </p:nvSpPr>
        <p:spPr>
          <a:xfrm>
            <a:off x="1371600" y="3840481"/>
            <a:ext cx="6400800" cy="443198"/>
          </a:xfrm>
          <a:prstGeom prst="rect">
            <a:avLst/>
          </a:prstGeom>
          <a:noFill/>
          <a:ln>
            <a:noFill/>
          </a:ln>
        </p:spPr>
        <p:txBody>
          <a:bodyPr spcFirstLastPara="1" wrap="square" lIns="0" tIns="0" rIns="0" bIns="0" anchor="t" anchorCtr="0">
            <a:spAutoFit/>
          </a:bodyPr>
          <a:lstStyle>
            <a:lvl1pPr marR="0" lvl="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R="0" lvl="1"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76"/>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3" name="Google Shape;23;p76"/>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4" name="Google Shape;24;p76"/>
          <p:cNvSpPr txBox="1">
            <a:spLocks noGrp="1"/>
          </p:cNvSpPr>
          <p:nvPr>
            <p:ph type="sldNum" idx="12"/>
          </p:nvPr>
        </p:nvSpPr>
        <p:spPr>
          <a:xfrm>
            <a:off x="6457950" y="6356350"/>
            <a:ext cx="20574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dirty="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77"/>
          <p:cNvSpPr txBox="1">
            <a:spLocks noGrp="1"/>
          </p:cNvSpPr>
          <p:nvPr>
            <p:ph type="body" idx="1"/>
          </p:nvPr>
        </p:nvSpPr>
        <p:spPr>
          <a:xfrm>
            <a:off x="628650" y="1393236"/>
            <a:ext cx="7886700" cy="488205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7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8" name="Google Shape;28;p77"/>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9"/>
        <p:cNvGrpSpPr/>
        <p:nvPr/>
      </p:nvGrpSpPr>
      <p:grpSpPr>
        <a:xfrm>
          <a:off x="0" y="0"/>
          <a:ext cx="0" cy="0"/>
          <a:chOff x="0" y="0"/>
          <a:chExt cx="0" cy="0"/>
        </a:xfrm>
      </p:grpSpPr>
      <p:sp>
        <p:nvSpPr>
          <p:cNvPr id="30" name="Google Shape;30;p78"/>
          <p:cNvSpPr txBox="1">
            <a:spLocks noGrp="1"/>
          </p:cNvSpPr>
          <p:nvPr>
            <p:ph type="title"/>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000"/>
              <a:buFont typeface="Verdana"/>
              <a:buNone/>
              <a:defRPr sz="2000" b="1"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78"/>
          <p:cNvSpPr txBox="1">
            <a:spLocks noGrp="1"/>
          </p:cNvSpPr>
          <p:nvPr>
            <p:ph type="body" idx="1"/>
          </p:nvPr>
        </p:nvSpPr>
        <p:spPr>
          <a:xfrm>
            <a:off x="457200" y="1577340"/>
            <a:ext cx="3977640" cy="443198"/>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78"/>
          <p:cNvSpPr txBox="1">
            <a:spLocks noGrp="1"/>
          </p:cNvSpPr>
          <p:nvPr>
            <p:ph type="body" idx="2"/>
          </p:nvPr>
        </p:nvSpPr>
        <p:spPr>
          <a:xfrm>
            <a:off x="4709160" y="1577340"/>
            <a:ext cx="3977640" cy="443198"/>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78"/>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4" name="Google Shape;34;p78"/>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5" name="Google Shape;35;p78"/>
          <p:cNvSpPr txBox="1">
            <a:spLocks noGrp="1"/>
          </p:cNvSpPr>
          <p:nvPr>
            <p:ph type="sldNum" idx="12"/>
          </p:nvPr>
        </p:nvSpPr>
        <p:spPr>
          <a:xfrm>
            <a:off x="6457950" y="6356350"/>
            <a:ext cx="20574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dirty="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80"/>
          <p:cNvSpPr txBox="1">
            <a:spLocks noGrp="1"/>
          </p:cNvSpPr>
          <p:nvPr>
            <p:ph type="body" idx="1"/>
          </p:nvPr>
        </p:nvSpPr>
        <p:spPr>
          <a:xfrm>
            <a:off x="628650" y="1458072"/>
            <a:ext cx="3867150" cy="480825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80"/>
          <p:cNvSpPr txBox="1">
            <a:spLocks noGrp="1"/>
          </p:cNvSpPr>
          <p:nvPr>
            <p:ph type="body" idx="2"/>
          </p:nvPr>
        </p:nvSpPr>
        <p:spPr>
          <a:xfrm>
            <a:off x="4648200" y="1458073"/>
            <a:ext cx="3867150" cy="479032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44" name="Google Shape;44;p80"/>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5"/>
        <p:cNvGrpSpPr/>
        <p:nvPr/>
      </p:nvGrpSpPr>
      <p:grpSpPr>
        <a:xfrm>
          <a:off x="0" y="0"/>
          <a:ext cx="0" cy="0"/>
          <a:chOff x="0" y="0"/>
          <a:chExt cx="0" cy="0"/>
        </a:xfrm>
      </p:grpSpPr>
      <p:sp>
        <p:nvSpPr>
          <p:cNvPr id="46" name="Google Shape;46;p8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47" name="Google Shape;47;p81"/>
          <p:cNvSpPr>
            <a:spLocks noGrp="1"/>
          </p:cNvSpPr>
          <p:nvPr>
            <p:ph type="tbl" idx="2"/>
          </p:nvPr>
        </p:nvSpPr>
        <p:spPr>
          <a:xfrm>
            <a:off x="609600" y="1524000"/>
            <a:ext cx="7905749" cy="4724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8" name="Google Shape;48;p81"/>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9"/>
        <p:cNvGrpSpPr/>
        <p:nvPr/>
      </p:nvGrpSpPr>
      <p:grpSpPr>
        <a:xfrm>
          <a:off x="0" y="0"/>
          <a:ext cx="0" cy="0"/>
          <a:chOff x="0" y="0"/>
          <a:chExt cx="0" cy="0"/>
        </a:xfrm>
      </p:grpSpPr>
      <p:sp>
        <p:nvSpPr>
          <p:cNvPr id="50" name="Google Shape;50;p8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51" name="Google Shape;51;p82"/>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3"/>
          <p:cNvSpPr/>
          <p:nvPr/>
        </p:nvSpPr>
        <p:spPr>
          <a:xfrm>
            <a:off x="0" y="0"/>
            <a:ext cx="9144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1" name="Google Shape;11;p73"/>
          <p:cNvPicPr preferRelativeResize="0"/>
          <p:nvPr/>
        </p:nvPicPr>
        <p:blipFill rotWithShape="1">
          <a:blip r:embed="rId3">
            <a:alphaModFix/>
          </a:blip>
          <a:srcRect l="28941"/>
          <a:stretch/>
        </p:blipFill>
        <p:spPr>
          <a:xfrm>
            <a:off x="1" y="0"/>
            <a:ext cx="3859110" cy="6858000"/>
          </a:xfrm>
          <a:prstGeom prst="rect">
            <a:avLst/>
          </a:prstGeom>
          <a:noFill/>
          <a:ln>
            <a:noFill/>
          </a:ln>
        </p:spPr>
      </p:pic>
      <p:pic>
        <p:nvPicPr>
          <p:cNvPr id="12" name="Google Shape;12;p73"/>
          <p:cNvPicPr preferRelativeResize="0"/>
          <p:nvPr/>
        </p:nvPicPr>
        <p:blipFill rotWithShape="1">
          <a:blip r:embed="rId4">
            <a:alphaModFix/>
          </a:blip>
          <a:srcRect/>
          <a:stretch/>
        </p:blipFill>
        <p:spPr>
          <a:xfrm>
            <a:off x="4854401" y="623548"/>
            <a:ext cx="3494500" cy="12217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75"/>
          <p:cNvSpPr/>
          <p:nvPr/>
        </p:nvSpPr>
        <p:spPr>
          <a:xfrm>
            <a:off x="0" y="1252728"/>
            <a:ext cx="9144000" cy="56052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16;p7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cxnSp>
        <p:nvCxnSpPr>
          <p:cNvPr id="17" name="Google Shape;17;p75"/>
          <p:cNvCxnSpPr/>
          <p:nvPr/>
        </p:nvCxnSpPr>
        <p:spPr>
          <a:xfrm>
            <a:off x="0" y="1243584"/>
            <a:ext cx="9144000" cy="0"/>
          </a:xfrm>
          <a:prstGeom prst="straightConnector1">
            <a:avLst/>
          </a:prstGeom>
          <a:noFill/>
          <a:ln w="19050" cap="flat" cmpd="sng">
            <a:solidFill>
              <a:srgbClr val="BFBFBF"/>
            </a:solidFill>
            <a:prstDash val="solid"/>
            <a:miter lim="800000"/>
            <a:headEnd type="none" w="sm" len="sm"/>
            <a:tailEnd type="none" w="sm" len="sm"/>
          </a:ln>
        </p:spPr>
      </p:cxnSp>
      <p:pic>
        <p:nvPicPr>
          <p:cNvPr id="18" name="Google Shape;18;p75"/>
          <p:cNvPicPr preferRelativeResize="0"/>
          <p:nvPr/>
        </p:nvPicPr>
        <p:blipFill rotWithShape="1">
          <a:blip r:embed="rId8">
            <a:alphaModFix/>
          </a:blip>
          <a:srcRect/>
          <a:stretch/>
        </p:blipFill>
        <p:spPr>
          <a:xfrm>
            <a:off x="6797845" y="273873"/>
            <a:ext cx="1977485" cy="6919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www.eosoftware.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vfw.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irs.gov/charities-non-profits/annual-electronic-filing-requirement-for-small-exempt-organizations-form-990-n-e-postcard" TargetMode="External"/><Relationship Id="rId4" Type="http://schemas.openxmlformats.org/officeDocument/2006/relationships/hyperlink" Target="http://www.vfwa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p:nvPr/>
        </p:nvSpPr>
        <p:spPr>
          <a:xfrm>
            <a:off x="0" y="2644170"/>
            <a:ext cx="914400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chemeClr val="dk1"/>
                </a:solidFill>
                <a:latin typeface="Calibri"/>
                <a:ea typeface="Calibri"/>
                <a:cs typeface="Calibri"/>
                <a:sym typeface="Calibri"/>
              </a:rPr>
              <a:t>A Beginner’s Review and Refresher to Being a Post Quartermaster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2"/>
          <p:cNvSpPr txBox="1">
            <a:spLocks noGrp="1"/>
          </p:cNvSpPr>
          <p:nvPr>
            <p:ph type="title"/>
          </p:nvPr>
        </p:nvSpPr>
        <p:spPr>
          <a:xfrm>
            <a:off x="268162" y="245452"/>
            <a:ext cx="6338048" cy="751488"/>
          </a:xfrm>
          <a:prstGeom prst="rect">
            <a:avLst/>
          </a:prstGeom>
          <a:noFill/>
          <a:ln>
            <a:noFill/>
          </a:ln>
        </p:spPr>
        <p:txBody>
          <a:bodyPr spcFirstLastPara="1" wrap="square" lIns="0" tIns="12700" rIns="0" bIns="0" anchor="ctr" anchorCtr="0">
            <a:spAutoFit/>
          </a:bodyPr>
          <a:lstStyle/>
          <a:p>
            <a:pPr marL="12700" lvl="0" indent="0" algn="l" rtl="0">
              <a:lnSpc>
                <a:spcPct val="100000"/>
              </a:lnSpc>
              <a:spcBef>
                <a:spcPts val="0"/>
              </a:spcBef>
              <a:spcAft>
                <a:spcPts val="0"/>
              </a:spcAft>
              <a:buClr>
                <a:schemeClr val="dk1"/>
              </a:buClr>
              <a:buSzPts val="2400"/>
              <a:buFont typeface="Arial"/>
              <a:buNone/>
            </a:pPr>
            <a:r>
              <a:rPr lang="en-US" sz="2400" dirty="0"/>
              <a:t>FINANCIAL REPORTING – </a:t>
            </a:r>
            <a:br>
              <a:rPr lang="en-US" sz="2400" dirty="0"/>
            </a:br>
            <a:r>
              <a:rPr lang="en-US" sz="2400" dirty="0"/>
              <a:t>Quartermaster’s Ledger</a:t>
            </a:r>
            <a:endParaRPr sz="2400" dirty="0"/>
          </a:p>
        </p:txBody>
      </p:sp>
      <p:sp>
        <p:nvSpPr>
          <p:cNvPr id="135" name="Google Shape;135;p12"/>
          <p:cNvSpPr txBox="1">
            <a:spLocks noGrp="1"/>
          </p:cNvSpPr>
          <p:nvPr>
            <p:ph type="body" idx="1"/>
          </p:nvPr>
        </p:nvSpPr>
        <p:spPr>
          <a:xfrm>
            <a:off x="246531" y="1455789"/>
            <a:ext cx="7693659" cy="353943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dirty="0"/>
              <a:t>The Receipts, Expenditure and Distribution Ledger (Item #4204), also known as the Quartermaster’s Ledger is the most important financial record of the Post.</a:t>
            </a:r>
            <a:endParaRPr dirty="0"/>
          </a:p>
          <a:p>
            <a:pPr marL="228600" lvl="0" indent="-101600" algn="l" rtl="0">
              <a:lnSpc>
                <a:spcPct val="90000"/>
              </a:lnSpc>
              <a:spcBef>
                <a:spcPts val="1000"/>
              </a:spcBef>
              <a:spcAft>
                <a:spcPts val="0"/>
              </a:spcAft>
              <a:buClr>
                <a:schemeClr val="dk1"/>
              </a:buClr>
              <a:buSzPts val="2000"/>
              <a:buNone/>
            </a:pPr>
            <a:endParaRPr sz="2000" dirty="0"/>
          </a:p>
          <a:p>
            <a:pPr marL="228600" lvl="0" indent="-228600" algn="l" rtl="0">
              <a:lnSpc>
                <a:spcPct val="90000"/>
              </a:lnSpc>
              <a:spcBef>
                <a:spcPts val="1000"/>
              </a:spcBef>
              <a:spcAft>
                <a:spcPts val="0"/>
              </a:spcAft>
              <a:buClr>
                <a:schemeClr val="dk1"/>
              </a:buClr>
              <a:buSzPts val="2000"/>
              <a:buChar char="•"/>
            </a:pPr>
            <a:r>
              <a:rPr lang="en-US" sz="2000" dirty="0"/>
              <a:t>The ledger should contain the following information:</a:t>
            </a:r>
            <a:endParaRPr dirty="0"/>
          </a:p>
          <a:p>
            <a:pPr marL="800100" lvl="1" indent="-215900" algn="l" rtl="0">
              <a:lnSpc>
                <a:spcPct val="90000"/>
              </a:lnSpc>
              <a:spcBef>
                <a:spcPts val="500"/>
              </a:spcBef>
              <a:spcAft>
                <a:spcPts val="0"/>
              </a:spcAft>
              <a:buClr>
                <a:schemeClr val="dk1"/>
              </a:buClr>
              <a:buSzPts val="2000"/>
              <a:buFont typeface="Calibri"/>
              <a:buNone/>
            </a:pPr>
            <a:endParaRPr sz="2000" dirty="0"/>
          </a:p>
          <a:p>
            <a:pPr marL="800100" lvl="1" indent="-342900" algn="l" rtl="0">
              <a:lnSpc>
                <a:spcPct val="90000"/>
              </a:lnSpc>
              <a:spcBef>
                <a:spcPts val="500"/>
              </a:spcBef>
              <a:spcAft>
                <a:spcPts val="0"/>
              </a:spcAft>
              <a:buClr>
                <a:schemeClr val="dk1"/>
              </a:buClr>
              <a:buSzPts val="2000"/>
              <a:buFont typeface="Calibri"/>
              <a:buAutoNum type="arabicPeriod"/>
            </a:pPr>
            <a:r>
              <a:rPr lang="en-US" sz="2000" dirty="0"/>
              <a:t>The date of the transaction</a:t>
            </a:r>
            <a:endParaRPr dirty="0"/>
          </a:p>
          <a:p>
            <a:pPr marL="800100" lvl="1" indent="-215900" algn="l" rtl="0">
              <a:lnSpc>
                <a:spcPct val="90000"/>
              </a:lnSpc>
              <a:spcBef>
                <a:spcPts val="500"/>
              </a:spcBef>
              <a:spcAft>
                <a:spcPts val="0"/>
              </a:spcAft>
              <a:buClr>
                <a:schemeClr val="dk1"/>
              </a:buClr>
              <a:buSzPts val="2000"/>
              <a:buFont typeface="Calibri"/>
              <a:buNone/>
            </a:pPr>
            <a:endParaRPr sz="2000" dirty="0"/>
          </a:p>
          <a:p>
            <a:pPr marL="800100" lvl="1" indent="-342900" algn="l" rtl="0">
              <a:lnSpc>
                <a:spcPct val="90000"/>
              </a:lnSpc>
              <a:spcBef>
                <a:spcPts val="500"/>
              </a:spcBef>
              <a:spcAft>
                <a:spcPts val="0"/>
              </a:spcAft>
              <a:buClr>
                <a:schemeClr val="dk1"/>
              </a:buClr>
              <a:buSzPts val="2000"/>
              <a:buFont typeface="Calibri"/>
              <a:buAutoNum type="arabicPeriod"/>
            </a:pPr>
            <a:r>
              <a:rPr lang="en-US" sz="2000" dirty="0"/>
              <a:t>Who the transaction is associated with</a:t>
            </a:r>
            <a:endParaRPr dirty="0"/>
          </a:p>
          <a:p>
            <a:pPr marL="800100" lvl="1" indent="-215900" algn="l" rtl="0">
              <a:lnSpc>
                <a:spcPct val="90000"/>
              </a:lnSpc>
              <a:spcBef>
                <a:spcPts val="500"/>
              </a:spcBef>
              <a:spcAft>
                <a:spcPts val="0"/>
              </a:spcAft>
              <a:buClr>
                <a:schemeClr val="dk1"/>
              </a:buClr>
              <a:buSzPts val="2000"/>
              <a:buFont typeface="Calibri"/>
              <a:buNone/>
            </a:pPr>
            <a:endParaRPr sz="2000" dirty="0"/>
          </a:p>
          <a:p>
            <a:pPr marL="800100" lvl="1" indent="-342900" algn="l" rtl="0">
              <a:lnSpc>
                <a:spcPct val="90000"/>
              </a:lnSpc>
              <a:spcBef>
                <a:spcPts val="500"/>
              </a:spcBef>
              <a:spcAft>
                <a:spcPts val="0"/>
              </a:spcAft>
              <a:buClr>
                <a:schemeClr val="dk1"/>
              </a:buClr>
              <a:buSzPts val="2000"/>
              <a:buFont typeface="Calibri"/>
              <a:buAutoNum type="arabicPeriod"/>
            </a:pPr>
            <a:r>
              <a:rPr lang="en-US" sz="2000" dirty="0"/>
              <a:t>The reason for the transaction</a:t>
            </a:r>
            <a:endParaRPr dirty="0"/>
          </a:p>
          <a:p>
            <a:pPr marL="800100" lvl="1" indent="-215900" algn="l" rtl="0">
              <a:lnSpc>
                <a:spcPct val="90000"/>
              </a:lnSpc>
              <a:spcBef>
                <a:spcPts val="500"/>
              </a:spcBef>
              <a:spcAft>
                <a:spcPts val="0"/>
              </a:spcAft>
              <a:buClr>
                <a:schemeClr val="dk1"/>
              </a:buClr>
              <a:buSzPts val="2000"/>
              <a:buFont typeface="Calibri"/>
              <a:buNone/>
            </a:pPr>
            <a:endParaRPr sz="2000" dirty="0"/>
          </a:p>
          <a:p>
            <a:pPr marL="800100" lvl="1" indent="-342900" algn="l" rtl="0">
              <a:lnSpc>
                <a:spcPct val="90000"/>
              </a:lnSpc>
              <a:spcBef>
                <a:spcPts val="500"/>
              </a:spcBef>
              <a:spcAft>
                <a:spcPts val="0"/>
              </a:spcAft>
              <a:buClr>
                <a:schemeClr val="dk1"/>
              </a:buClr>
              <a:buSzPts val="2000"/>
              <a:buFont typeface="Calibri"/>
              <a:buAutoNum type="arabicPeriod"/>
            </a:pPr>
            <a:r>
              <a:rPr lang="en-US" sz="2000" dirty="0"/>
              <a:t>Receipt or Check number</a:t>
            </a:r>
            <a:endParaRPr dirty="0"/>
          </a:p>
          <a:p>
            <a:pPr marL="800100" lvl="1" indent="-241300" algn="l" rtl="0">
              <a:lnSpc>
                <a:spcPct val="90000"/>
              </a:lnSpc>
              <a:spcBef>
                <a:spcPts val="500"/>
              </a:spcBef>
              <a:spcAft>
                <a:spcPts val="0"/>
              </a:spcAft>
              <a:buClr>
                <a:schemeClr val="dk1"/>
              </a:buClr>
              <a:buSzPts val="1600"/>
              <a:buFont typeface="Calibri"/>
              <a:buNone/>
            </a:pPr>
            <a:endParaRP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title"/>
          </p:nvPr>
        </p:nvSpPr>
        <p:spPr>
          <a:xfrm>
            <a:off x="314178" y="439296"/>
            <a:ext cx="8330488" cy="307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dirty="0"/>
              <a:t>Quartermaster’s Ledger (cont.)</a:t>
            </a:r>
            <a:endParaRPr dirty="0"/>
          </a:p>
        </p:txBody>
      </p:sp>
      <p:sp>
        <p:nvSpPr>
          <p:cNvPr id="141" name="Google Shape;141;p13"/>
          <p:cNvSpPr txBox="1">
            <a:spLocks noGrp="1"/>
          </p:cNvSpPr>
          <p:nvPr>
            <p:ph type="body" idx="1"/>
          </p:nvPr>
        </p:nvSpPr>
        <p:spPr>
          <a:xfrm>
            <a:off x="0" y="1535302"/>
            <a:ext cx="7796165" cy="3385542"/>
          </a:xfrm>
          <a:prstGeom prst="rect">
            <a:avLst/>
          </a:prstGeom>
          <a:noFill/>
          <a:ln>
            <a:noFill/>
          </a:ln>
        </p:spPr>
        <p:txBody>
          <a:bodyPr spcFirstLastPara="1" wrap="square" lIns="91425" tIns="45700" rIns="91425" bIns="45700" anchor="t" anchorCtr="0">
            <a:noAutofit/>
          </a:bodyPr>
          <a:lstStyle/>
          <a:p>
            <a:pPr marL="800100" lvl="1" indent="-342900" algn="l" rtl="0">
              <a:lnSpc>
                <a:spcPct val="90000"/>
              </a:lnSpc>
              <a:spcBef>
                <a:spcPts val="0"/>
              </a:spcBef>
              <a:spcAft>
                <a:spcPts val="0"/>
              </a:spcAft>
              <a:buClr>
                <a:schemeClr val="dk1"/>
              </a:buClr>
              <a:buSzPts val="2200"/>
              <a:buFont typeface="Calibri"/>
              <a:buAutoNum type="arabicPeriod" startAt="5"/>
            </a:pPr>
            <a:r>
              <a:rPr lang="en-US" sz="2200" dirty="0"/>
              <a:t>Cash and Bank represents to amount of the transaction.  Funds received are entered in the Received column and funds paid out go in the Expended column.</a:t>
            </a:r>
            <a:endParaRPr dirty="0"/>
          </a:p>
          <a:p>
            <a:pPr marL="800100" lvl="1" indent="-203200" algn="l" rtl="0">
              <a:lnSpc>
                <a:spcPct val="90000"/>
              </a:lnSpc>
              <a:spcBef>
                <a:spcPts val="500"/>
              </a:spcBef>
              <a:spcAft>
                <a:spcPts val="0"/>
              </a:spcAft>
              <a:buClr>
                <a:schemeClr val="dk1"/>
              </a:buClr>
              <a:buSzPts val="2200"/>
              <a:buFont typeface="Calibri"/>
              <a:buNone/>
            </a:pPr>
            <a:endParaRPr sz="2200" dirty="0"/>
          </a:p>
          <a:p>
            <a:pPr marL="800100" lvl="1" indent="-342900" algn="l" rtl="0">
              <a:lnSpc>
                <a:spcPct val="90000"/>
              </a:lnSpc>
              <a:spcBef>
                <a:spcPts val="500"/>
              </a:spcBef>
              <a:spcAft>
                <a:spcPts val="0"/>
              </a:spcAft>
              <a:buClr>
                <a:schemeClr val="dk1"/>
              </a:buClr>
              <a:buSzPts val="2200"/>
              <a:buFont typeface="Calibri"/>
              <a:buAutoNum type="arabicPeriod" startAt="5"/>
            </a:pPr>
            <a:r>
              <a:rPr lang="en-US" sz="2200" dirty="0"/>
              <a:t>The next columns will be your Post’s line-item funds:</a:t>
            </a:r>
            <a:endParaRPr dirty="0"/>
          </a:p>
          <a:p>
            <a:pPr marL="1257300" lvl="2" indent="-342900" algn="l" rtl="0">
              <a:lnSpc>
                <a:spcPct val="90000"/>
              </a:lnSpc>
              <a:spcBef>
                <a:spcPts val="500"/>
              </a:spcBef>
              <a:spcAft>
                <a:spcPts val="0"/>
              </a:spcAft>
              <a:buClr>
                <a:schemeClr val="dk1"/>
              </a:buClr>
              <a:buSzPts val="2200"/>
              <a:buChar char="•"/>
            </a:pPr>
            <a:r>
              <a:rPr lang="en-US" sz="2200" dirty="0"/>
              <a:t>Dues</a:t>
            </a:r>
            <a:endParaRPr dirty="0"/>
          </a:p>
          <a:p>
            <a:pPr marL="1257300" lvl="2" indent="-342900" algn="l" rtl="0">
              <a:lnSpc>
                <a:spcPct val="90000"/>
              </a:lnSpc>
              <a:spcBef>
                <a:spcPts val="500"/>
              </a:spcBef>
              <a:spcAft>
                <a:spcPts val="0"/>
              </a:spcAft>
              <a:buClr>
                <a:schemeClr val="dk1"/>
              </a:buClr>
              <a:buSzPts val="2200"/>
              <a:buChar char="•"/>
            </a:pPr>
            <a:r>
              <a:rPr lang="en-US" sz="2200" dirty="0"/>
              <a:t>General Fund</a:t>
            </a:r>
            <a:endParaRPr dirty="0"/>
          </a:p>
          <a:p>
            <a:pPr marL="1257300" lvl="2" indent="-342900" algn="l" rtl="0">
              <a:lnSpc>
                <a:spcPct val="90000"/>
              </a:lnSpc>
              <a:spcBef>
                <a:spcPts val="500"/>
              </a:spcBef>
              <a:spcAft>
                <a:spcPts val="0"/>
              </a:spcAft>
              <a:buClr>
                <a:schemeClr val="dk1"/>
              </a:buClr>
              <a:buSzPts val="2200"/>
              <a:buChar char="•"/>
            </a:pPr>
            <a:r>
              <a:rPr lang="en-US" sz="2200" dirty="0"/>
              <a:t>Relief Fund</a:t>
            </a:r>
            <a:endParaRPr dirty="0"/>
          </a:p>
          <a:p>
            <a:pPr marL="1257300" lvl="2" indent="-342900" algn="l" rtl="0">
              <a:lnSpc>
                <a:spcPct val="90000"/>
              </a:lnSpc>
              <a:spcBef>
                <a:spcPts val="500"/>
              </a:spcBef>
              <a:spcAft>
                <a:spcPts val="0"/>
              </a:spcAft>
              <a:buClr>
                <a:schemeClr val="dk1"/>
              </a:buClr>
              <a:buSzPts val="2200"/>
              <a:buChar char="•"/>
            </a:pPr>
            <a:r>
              <a:rPr lang="en-US" sz="2200" dirty="0"/>
              <a:t>Canteen</a:t>
            </a:r>
            <a:endParaRPr dirty="0"/>
          </a:p>
          <a:p>
            <a:pPr marL="1257300" lvl="2" indent="-342900" algn="l" rtl="0">
              <a:lnSpc>
                <a:spcPct val="90000"/>
              </a:lnSpc>
              <a:spcBef>
                <a:spcPts val="500"/>
              </a:spcBef>
              <a:spcAft>
                <a:spcPts val="0"/>
              </a:spcAft>
              <a:buClr>
                <a:schemeClr val="dk1"/>
              </a:buClr>
              <a:buSzPts val="2200"/>
              <a:buChar char="•"/>
            </a:pPr>
            <a:r>
              <a:rPr lang="en-US" sz="2200" dirty="0"/>
              <a:t>Etc.</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4"/>
          <p:cNvSpPr txBox="1">
            <a:spLocks noGrp="1"/>
          </p:cNvSpPr>
          <p:nvPr>
            <p:ph type="title"/>
          </p:nvPr>
        </p:nvSpPr>
        <p:spPr>
          <a:xfrm>
            <a:off x="297798" y="426043"/>
            <a:ext cx="8330488" cy="307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dirty="0"/>
              <a:t>Quartermaster’s Ledger (cont.)</a:t>
            </a:r>
            <a:endParaRPr dirty="0"/>
          </a:p>
        </p:txBody>
      </p:sp>
      <p:sp>
        <p:nvSpPr>
          <p:cNvPr id="147" name="Google Shape;147;p14"/>
          <p:cNvSpPr txBox="1">
            <a:spLocks noGrp="1"/>
          </p:cNvSpPr>
          <p:nvPr>
            <p:ph type="body" idx="1"/>
          </p:nvPr>
        </p:nvSpPr>
        <p:spPr>
          <a:xfrm>
            <a:off x="0" y="1663148"/>
            <a:ext cx="4234442" cy="2708434"/>
          </a:xfrm>
          <a:prstGeom prst="rect">
            <a:avLst/>
          </a:prstGeom>
          <a:noFill/>
          <a:ln>
            <a:noFill/>
          </a:ln>
        </p:spPr>
        <p:txBody>
          <a:bodyPr spcFirstLastPara="1" wrap="square" lIns="91425" tIns="45700" rIns="91425" bIns="45700" anchor="t" anchorCtr="0">
            <a:noAutofit/>
          </a:bodyPr>
          <a:lstStyle/>
          <a:p>
            <a:pPr marL="914400" lvl="1" indent="-457200" algn="l" rtl="0">
              <a:lnSpc>
                <a:spcPct val="90000"/>
              </a:lnSpc>
              <a:spcBef>
                <a:spcPts val="0"/>
              </a:spcBef>
              <a:spcAft>
                <a:spcPts val="0"/>
              </a:spcAft>
              <a:buClr>
                <a:schemeClr val="dk1"/>
              </a:buClr>
              <a:buSzPts val="2000"/>
              <a:buFont typeface="Calibri"/>
              <a:buAutoNum type="arabicPeriod" startAt="6"/>
            </a:pPr>
            <a:r>
              <a:rPr lang="en-US" sz="2000" dirty="0">
                <a:latin typeface="Verdana"/>
                <a:ea typeface="Verdana"/>
                <a:cs typeface="Verdana"/>
                <a:sym typeface="Verdana"/>
              </a:rPr>
              <a:t>Fund Line-Items (cont.)</a:t>
            </a:r>
            <a:endParaRPr dirty="0"/>
          </a:p>
          <a:p>
            <a:pPr marL="1371600" lvl="2" indent="-457200" algn="l" rtl="0">
              <a:lnSpc>
                <a:spcPct val="90000"/>
              </a:lnSpc>
              <a:spcBef>
                <a:spcPts val="500"/>
              </a:spcBef>
              <a:spcAft>
                <a:spcPts val="0"/>
              </a:spcAft>
              <a:buClr>
                <a:schemeClr val="dk1"/>
              </a:buClr>
              <a:buSzPts val="2000"/>
              <a:buChar char="•"/>
            </a:pPr>
            <a:r>
              <a:rPr lang="en-US" sz="2000" dirty="0">
                <a:latin typeface="Verdana"/>
                <a:ea typeface="Verdana"/>
                <a:cs typeface="Verdana"/>
                <a:sym typeface="Verdana"/>
              </a:rPr>
              <a:t>Each of the individual line-items should have a Received and an Expended column.</a:t>
            </a:r>
            <a:endParaRPr dirty="0"/>
          </a:p>
          <a:p>
            <a:pPr marL="1371600" lvl="2" indent="-457200" algn="l" rtl="0">
              <a:lnSpc>
                <a:spcPct val="90000"/>
              </a:lnSpc>
              <a:spcBef>
                <a:spcPts val="500"/>
              </a:spcBef>
              <a:spcAft>
                <a:spcPts val="0"/>
              </a:spcAft>
              <a:buClr>
                <a:schemeClr val="dk1"/>
              </a:buClr>
              <a:buSzPts val="2000"/>
              <a:buChar char="•"/>
            </a:pPr>
            <a:r>
              <a:rPr lang="en-US" sz="2000" dirty="0">
                <a:latin typeface="Verdana"/>
                <a:ea typeface="Verdana"/>
                <a:cs typeface="Verdana"/>
                <a:sym typeface="Verdana"/>
              </a:rPr>
              <a:t>The amount in the Cash and Bank Received or Expended columns should have a corresponding, equal entry(ies) in a fund line-item(s).</a:t>
            </a:r>
            <a:endParaRPr dirty="0"/>
          </a:p>
        </p:txBody>
      </p:sp>
      <p:pic>
        <p:nvPicPr>
          <p:cNvPr id="148" name="Google Shape;148;p14"/>
          <p:cNvPicPr preferRelativeResize="0"/>
          <p:nvPr/>
        </p:nvPicPr>
        <p:blipFill rotWithShape="1">
          <a:blip r:embed="rId3">
            <a:alphaModFix/>
          </a:blip>
          <a:srcRect l="7144" t="3742" r="9523" b="8291"/>
          <a:stretch/>
        </p:blipFill>
        <p:spPr>
          <a:xfrm>
            <a:off x="4419600" y="2056423"/>
            <a:ext cx="2347474" cy="3134730"/>
          </a:xfrm>
          <a:prstGeom prst="rect">
            <a:avLst/>
          </a:prstGeom>
          <a:noFill/>
          <a:ln>
            <a:noFill/>
          </a:ln>
        </p:spPr>
      </p:pic>
      <p:pic>
        <p:nvPicPr>
          <p:cNvPr id="149" name="Google Shape;149;p14"/>
          <p:cNvPicPr preferRelativeResize="0"/>
          <p:nvPr/>
        </p:nvPicPr>
        <p:blipFill rotWithShape="1">
          <a:blip r:embed="rId4">
            <a:alphaModFix/>
          </a:blip>
          <a:srcRect/>
          <a:stretch/>
        </p:blipFill>
        <p:spPr>
          <a:xfrm>
            <a:off x="6814558" y="2056423"/>
            <a:ext cx="2329442" cy="31347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5"/>
          <p:cNvSpPr txBox="1">
            <a:spLocks noGrp="1"/>
          </p:cNvSpPr>
          <p:nvPr>
            <p:ph type="title"/>
          </p:nvPr>
        </p:nvSpPr>
        <p:spPr>
          <a:xfrm>
            <a:off x="261349" y="187504"/>
            <a:ext cx="5357572" cy="8859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Quartermaster’s Ledger – Excel Sample</a:t>
            </a:r>
            <a:endParaRPr dirty="0"/>
          </a:p>
        </p:txBody>
      </p:sp>
      <p:pic>
        <p:nvPicPr>
          <p:cNvPr id="155" name="Google Shape;155;p15"/>
          <p:cNvPicPr preferRelativeResize="0"/>
          <p:nvPr/>
        </p:nvPicPr>
        <p:blipFill rotWithShape="1">
          <a:blip r:embed="rId3">
            <a:alphaModFix/>
          </a:blip>
          <a:srcRect/>
          <a:stretch/>
        </p:blipFill>
        <p:spPr>
          <a:xfrm>
            <a:off x="68590" y="1921565"/>
            <a:ext cx="9021963" cy="37503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291186" y="331305"/>
            <a:ext cx="8330488" cy="548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DETAIL OF RECEIPTS </a:t>
            </a:r>
            <a:br>
              <a:rPr lang="en-US" sz="2800" dirty="0"/>
            </a:br>
            <a:r>
              <a:rPr lang="en-US" sz="2800" dirty="0"/>
              <a:t>AND DISBURSEMENTS</a:t>
            </a:r>
            <a:endParaRPr dirty="0"/>
          </a:p>
        </p:txBody>
      </p:sp>
      <p:sp>
        <p:nvSpPr>
          <p:cNvPr id="161" name="Google Shape;161;p16"/>
          <p:cNvSpPr txBox="1">
            <a:spLocks noGrp="1"/>
          </p:cNvSpPr>
          <p:nvPr>
            <p:ph type="body" idx="1"/>
          </p:nvPr>
        </p:nvSpPr>
        <p:spPr>
          <a:xfrm>
            <a:off x="291186" y="1679384"/>
            <a:ext cx="7693659" cy="246221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dirty="0"/>
              <a:t>This is commonly referred to as the Quartermaster’s Monthly Report:</a:t>
            </a:r>
            <a:endParaRPr dirty="0"/>
          </a:p>
          <a:p>
            <a:pPr marL="228600" lvl="0" indent="-101600" algn="l" rtl="0">
              <a:lnSpc>
                <a:spcPct val="90000"/>
              </a:lnSpc>
              <a:spcBef>
                <a:spcPts val="1000"/>
              </a:spcBef>
              <a:spcAft>
                <a:spcPts val="0"/>
              </a:spcAft>
              <a:buClr>
                <a:schemeClr val="dk1"/>
              </a:buClr>
              <a:buSzPts val="2000"/>
              <a:buNone/>
            </a:pPr>
            <a:endParaRPr sz="2000" dirty="0"/>
          </a:p>
          <a:p>
            <a:pPr marL="742950" lvl="1" indent="-285750" algn="l" rtl="0">
              <a:lnSpc>
                <a:spcPct val="90000"/>
              </a:lnSpc>
              <a:spcBef>
                <a:spcPts val="500"/>
              </a:spcBef>
              <a:spcAft>
                <a:spcPts val="0"/>
              </a:spcAft>
              <a:buClr>
                <a:schemeClr val="dk1"/>
              </a:buClr>
              <a:buSzPts val="2000"/>
              <a:buChar char="•"/>
            </a:pPr>
            <a:r>
              <a:rPr lang="en-US" sz="2000" dirty="0"/>
              <a:t>Not intended to replace the Quartermaster’s Ledger</a:t>
            </a:r>
            <a:endParaRPr dirty="0"/>
          </a:p>
          <a:p>
            <a:pPr marL="742950" lvl="1" indent="-158750" algn="l" rtl="0">
              <a:lnSpc>
                <a:spcPct val="90000"/>
              </a:lnSpc>
              <a:spcBef>
                <a:spcPts val="500"/>
              </a:spcBef>
              <a:spcAft>
                <a:spcPts val="0"/>
              </a:spcAft>
              <a:buClr>
                <a:schemeClr val="dk1"/>
              </a:buClr>
              <a:buSzPts val="2000"/>
              <a:buNone/>
            </a:pPr>
            <a:endParaRPr sz="2000" dirty="0"/>
          </a:p>
          <a:p>
            <a:pPr marL="742950" lvl="1" indent="-285750" algn="l" rtl="0">
              <a:lnSpc>
                <a:spcPct val="90000"/>
              </a:lnSpc>
              <a:spcBef>
                <a:spcPts val="500"/>
              </a:spcBef>
              <a:spcAft>
                <a:spcPts val="0"/>
              </a:spcAft>
              <a:buClr>
                <a:schemeClr val="dk1"/>
              </a:buClr>
              <a:buSzPts val="2000"/>
              <a:buChar char="•"/>
            </a:pPr>
            <a:r>
              <a:rPr lang="en-US" sz="2000" dirty="0"/>
              <a:t>Assists in providing Post Trustees and Post Adjutant a continuous record of financial operation</a:t>
            </a:r>
            <a:endParaRPr dirty="0"/>
          </a:p>
          <a:p>
            <a:pPr marL="742950" lvl="1" indent="-158750" algn="l" rtl="0">
              <a:lnSpc>
                <a:spcPct val="90000"/>
              </a:lnSpc>
              <a:spcBef>
                <a:spcPts val="500"/>
              </a:spcBef>
              <a:spcAft>
                <a:spcPts val="0"/>
              </a:spcAft>
              <a:buClr>
                <a:schemeClr val="dk1"/>
              </a:buClr>
              <a:buSzPts val="2000"/>
              <a:buNone/>
            </a:pPr>
            <a:endParaRPr sz="2000" dirty="0"/>
          </a:p>
          <a:p>
            <a:pPr marL="742950" lvl="1" indent="-285750" algn="l" rtl="0">
              <a:lnSpc>
                <a:spcPct val="90000"/>
              </a:lnSpc>
              <a:spcBef>
                <a:spcPts val="500"/>
              </a:spcBef>
              <a:spcAft>
                <a:spcPts val="0"/>
              </a:spcAft>
              <a:buClr>
                <a:schemeClr val="dk1"/>
              </a:buClr>
              <a:buSzPts val="2000"/>
              <a:buChar char="•"/>
            </a:pPr>
            <a:r>
              <a:rPr lang="en-US" sz="2000" dirty="0"/>
              <a:t>Provided to the Trustees for review and audit</a:t>
            </a:r>
            <a:endParaRPr dirty="0"/>
          </a:p>
          <a:p>
            <a:pPr marL="742950" lvl="1" indent="-158750" algn="l" rtl="0">
              <a:lnSpc>
                <a:spcPct val="90000"/>
              </a:lnSpc>
              <a:spcBef>
                <a:spcPts val="500"/>
              </a:spcBef>
              <a:spcAft>
                <a:spcPts val="0"/>
              </a:spcAft>
              <a:buClr>
                <a:schemeClr val="dk1"/>
              </a:buClr>
              <a:buSzPts val="2000"/>
              <a:buNone/>
            </a:pPr>
            <a:endParaRPr sz="2000" dirty="0"/>
          </a:p>
          <a:p>
            <a:pPr marL="742950" lvl="1" indent="-285750" algn="l" rtl="0">
              <a:lnSpc>
                <a:spcPct val="90000"/>
              </a:lnSpc>
              <a:spcBef>
                <a:spcPts val="500"/>
              </a:spcBef>
              <a:spcAft>
                <a:spcPts val="0"/>
              </a:spcAft>
              <a:buClr>
                <a:schemeClr val="dk1"/>
              </a:buClr>
              <a:buSzPts val="2000"/>
              <a:buChar char="•"/>
            </a:pPr>
            <a:r>
              <a:rPr lang="en-US" sz="2000" dirty="0"/>
              <a:t>Assists Post Trustees in completing the quarterly audit.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a:spLocks noGrp="1"/>
          </p:cNvSpPr>
          <p:nvPr>
            <p:ph type="title"/>
          </p:nvPr>
        </p:nvSpPr>
        <p:spPr>
          <a:xfrm>
            <a:off x="287486" y="465800"/>
            <a:ext cx="8330488" cy="307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Monthly Financial Statement – </a:t>
            </a:r>
            <a:br>
              <a:rPr lang="en-US" sz="2800" dirty="0"/>
            </a:br>
            <a:r>
              <a:rPr lang="en-US" sz="2800" dirty="0"/>
              <a:t>Sample</a:t>
            </a:r>
            <a:endParaRPr dirty="0"/>
          </a:p>
        </p:txBody>
      </p:sp>
      <p:pic>
        <p:nvPicPr>
          <p:cNvPr id="167" name="Google Shape;167;p17"/>
          <p:cNvPicPr preferRelativeResize="0"/>
          <p:nvPr/>
        </p:nvPicPr>
        <p:blipFill rotWithShape="1">
          <a:blip r:embed="rId3">
            <a:alphaModFix/>
          </a:blip>
          <a:srcRect/>
          <a:stretch/>
        </p:blipFill>
        <p:spPr>
          <a:xfrm>
            <a:off x="2296277" y="1232452"/>
            <a:ext cx="4316558" cy="56200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title"/>
          </p:nvPr>
        </p:nvSpPr>
        <p:spPr>
          <a:xfrm>
            <a:off x="406756" y="466743"/>
            <a:ext cx="8330488" cy="307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dirty="0"/>
              <a:t>CHECKS &amp; BALANCES</a:t>
            </a:r>
            <a:endParaRPr dirty="0"/>
          </a:p>
        </p:txBody>
      </p:sp>
      <p:sp>
        <p:nvSpPr>
          <p:cNvPr id="173" name="Google Shape;173;p18"/>
          <p:cNvSpPr txBox="1">
            <a:spLocks noGrp="1"/>
          </p:cNvSpPr>
          <p:nvPr>
            <p:ph type="body" idx="1"/>
          </p:nvPr>
        </p:nvSpPr>
        <p:spPr>
          <a:xfrm>
            <a:off x="406756" y="1495545"/>
            <a:ext cx="8330488" cy="7386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dirty="0"/>
              <a:t>Use the Quartermaster’s Ledger and the Quartermaster’s Monthly Report as a Check and Balance.</a:t>
            </a:r>
            <a:endParaRPr dirty="0"/>
          </a:p>
          <a:p>
            <a:pPr marL="228600" lvl="0" indent="-127000" algn="l" rtl="0">
              <a:lnSpc>
                <a:spcPct val="90000"/>
              </a:lnSpc>
              <a:spcBef>
                <a:spcPts val="1000"/>
              </a:spcBef>
              <a:spcAft>
                <a:spcPts val="0"/>
              </a:spcAft>
              <a:buClr>
                <a:schemeClr val="dk1"/>
              </a:buClr>
              <a:buSzPts val="1600"/>
              <a:buNone/>
            </a:pPr>
            <a:endParaRPr sz="1600" dirty="0"/>
          </a:p>
        </p:txBody>
      </p:sp>
      <p:pic>
        <p:nvPicPr>
          <p:cNvPr id="174" name="Google Shape;174;p18"/>
          <p:cNvPicPr preferRelativeResize="0"/>
          <p:nvPr/>
        </p:nvPicPr>
        <p:blipFill rotWithShape="1">
          <a:blip r:embed="rId3">
            <a:alphaModFix/>
          </a:blip>
          <a:srcRect l="7144" t="3742" r="9523" b="5916"/>
          <a:stretch/>
        </p:blipFill>
        <p:spPr>
          <a:xfrm>
            <a:off x="468049" y="2284301"/>
            <a:ext cx="3334989" cy="4573699"/>
          </a:xfrm>
          <a:prstGeom prst="rect">
            <a:avLst/>
          </a:prstGeom>
          <a:noFill/>
          <a:ln>
            <a:noFill/>
          </a:ln>
        </p:spPr>
      </p:pic>
      <p:sp>
        <p:nvSpPr>
          <p:cNvPr id="175" name="Google Shape;175;p18"/>
          <p:cNvSpPr txBox="1"/>
          <p:nvPr/>
        </p:nvSpPr>
        <p:spPr>
          <a:xfrm>
            <a:off x="4108174" y="3962400"/>
            <a:ext cx="583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Verdana"/>
                <a:ea typeface="Verdana"/>
                <a:cs typeface="Verdana"/>
                <a:sym typeface="Verdana"/>
              </a:rPr>
              <a:t>Vs.</a:t>
            </a:r>
            <a:endParaRPr dirty="0"/>
          </a:p>
        </p:txBody>
      </p:sp>
      <p:pic>
        <p:nvPicPr>
          <p:cNvPr id="176" name="Google Shape;176;p18"/>
          <p:cNvPicPr preferRelativeResize="0"/>
          <p:nvPr/>
        </p:nvPicPr>
        <p:blipFill rotWithShape="1">
          <a:blip r:embed="rId4">
            <a:alphaModFix/>
          </a:blip>
          <a:srcRect/>
          <a:stretch/>
        </p:blipFill>
        <p:spPr>
          <a:xfrm>
            <a:off x="4928360" y="2284301"/>
            <a:ext cx="3486770" cy="453970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title"/>
          </p:nvPr>
        </p:nvSpPr>
        <p:spPr>
          <a:xfrm>
            <a:off x="406756" y="492304"/>
            <a:ext cx="8330488" cy="307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dirty="0"/>
              <a:t>Checks &amp; Balances (cont.)</a:t>
            </a:r>
            <a:endParaRPr dirty="0"/>
          </a:p>
        </p:txBody>
      </p:sp>
      <p:sp>
        <p:nvSpPr>
          <p:cNvPr id="182" name="Google Shape;182;p19"/>
          <p:cNvSpPr txBox="1">
            <a:spLocks noGrp="1"/>
          </p:cNvSpPr>
          <p:nvPr>
            <p:ph type="body" idx="1"/>
          </p:nvPr>
        </p:nvSpPr>
        <p:spPr>
          <a:xfrm>
            <a:off x="406756" y="1610430"/>
            <a:ext cx="7693659" cy="24622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dirty="0"/>
              <a:t>The Ledger Cash and Bank Received must match Monthly Total Receipts</a:t>
            </a:r>
            <a:endParaRPr dirty="0"/>
          </a:p>
        </p:txBody>
      </p:sp>
      <p:pic>
        <p:nvPicPr>
          <p:cNvPr id="183" name="Google Shape;183;p19"/>
          <p:cNvPicPr preferRelativeResize="0"/>
          <p:nvPr/>
        </p:nvPicPr>
        <p:blipFill rotWithShape="1">
          <a:blip r:embed="rId3">
            <a:alphaModFix/>
          </a:blip>
          <a:srcRect/>
          <a:stretch/>
        </p:blipFill>
        <p:spPr>
          <a:xfrm>
            <a:off x="2089402" y="2353319"/>
            <a:ext cx="773068" cy="4481059"/>
          </a:xfrm>
          <a:prstGeom prst="rect">
            <a:avLst/>
          </a:prstGeom>
          <a:noFill/>
          <a:ln>
            <a:noFill/>
          </a:ln>
        </p:spPr>
      </p:pic>
      <p:pic>
        <p:nvPicPr>
          <p:cNvPr id="184" name="Google Shape;184;p19"/>
          <p:cNvPicPr preferRelativeResize="0"/>
          <p:nvPr/>
        </p:nvPicPr>
        <p:blipFill rotWithShape="1">
          <a:blip r:embed="rId4">
            <a:alphaModFix/>
          </a:blip>
          <a:srcRect/>
          <a:stretch/>
        </p:blipFill>
        <p:spPr>
          <a:xfrm>
            <a:off x="4572000" y="2409554"/>
            <a:ext cx="2619346" cy="4424823"/>
          </a:xfrm>
          <a:prstGeom prst="rect">
            <a:avLst/>
          </a:prstGeom>
          <a:noFill/>
          <a:ln>
            <a:noFill/>
          </a:ln>
        </p:spPr>
      </p:pic>
      <p:sp>
        <p:nvSpPr>
          <p:cNvPr id="185" name="Google Shape;185;p19"/>
          <p:cNvSpPr/>
          <p:nvPr/>
        </p:nvSpPr>
        <p:spPr>
          <a:xfrm>
            <a:off x="935582" y="6349745"/>
            <a:ext cx="978408" cy="48463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19"/>
          <p:cNvSpPr/>
          <p:nvPr/>
        </p:nvSpPr>
        <p:spPr>
          <a:xfrm>
            <a:off x="7381529" y="6349745"/>
            <a:ext cx="978408" cy="484632"/>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314178" y="446780"/>
            <a:ext cx="8330488" cy="307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dirty="0"/>
              <a:t>Checks &amp; Balances (cont.)</a:t>
            </a:r>
            <a:endParaRPr dirty="0"/>
          </a:p>
        </p:txBody>
      </p:sp>
      <p:sp>
        <p:nvSpPr>
          <p:cNvPr id="192" name="Google Shape;192;p20"/>
          <p:cNvSpPr txBox="1">
            <a:spLocks noGrp="1"/>
          </p:cNvSpPr>
          <p:nvPr>
            <p:ph type="body" idx="1"/>
          </p:nvPr>
        </p:nvSpPr>
        <p:spPr>
          <a:xfrm>
            <a:off x="420371" y="1588312"/>
            <a:ext cx="7693659" cy="49244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dirty="0"/>
              <a:t>The Ledger Cash and Bank Expended must match the Monthly Total Disbursements</a:t>
            </a:r>
            <a:endParaRPr dirty="0"/>
          </a:p>
        </p:txBody>
      </p:sp>
      <p:pic>
        <p:nvPicPr>
          <p:cNvPr id="193" name="Google Shape;193;p20"/>
          <p:cNvPicPr preferRelativeResize="0"/>
          <p:nvPr/>
        </p:nvPicPr>
        <p:blipFill rotWithShape="1">
          <a:blip r:embed="rId3">
            <a:alphaModFix/>
          </a:blip>
          <a:srcRect/>
          <a:stretch/>
        </p:blipFill>
        <p:spPr>
          <a:xfrm>
            <a:off x="1881809" y="2225433"/>
            <a:ext cx="785191" cy="4551330"/>
          </a:xfrm>
          <a:prstGeom prst="rect">
            <a:avLst/>
          </a:prstGeom>
          <a:noFill/>
          <a:ln>
            <a:noFill/>
          </a:ln>
        </p:spPr>
      </p:pic>
      <p:pic>
        <p:nvPicPr>
          <p:cNvPr id="194" name="Google Shape;194;p20"/>
          <p:cNvPicPr preferRelativeResize="0"/>
          <p:nvPr/>
        </p:nvPicPr>
        <p:blipFill rotWithShape="1">
          <a:blip r:embed="rId4">
            <a:alphaModFix/>
          </a:blip>
          <a:srcRect/>
          <a:stretch/>
        </p:blipFill>
        <p:spPr>
          <a:xfrm>
            <a:off x="4115361" y="2225433"/>
            <a:ext cx="3536955" cy="4551329"/>
          </a:xfrm>
          <a:prstGeom prst="rect">
            <a:avLst/>
          </a:prstGeom>
          <a:noFill/>
          <a:ln>
            <a:noFill/>
          </a:ln>
        </p:spPr>
      </p:pic>
      <p:sp>
        <p:nvSpPr>
          <p:cNvPr id="195" name="Google Shape;195;p20"/>
          <p:cNvSpPr/>
          <p:nvPr/>
        </p:nvSpPr>
        <p:spPr>
          <a:xfrm>
            <a:off x="2901976" y="6292130"/>
            <a:ext cx="978408" cy="484632"/>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6" name="Google Shape;196;p20"/>
          <p:cNvSpPr/>
          <p:nvPr/>
        </p:nvSpPr>
        <p:spPr>
          <a:xfrm>
            <a:off x="7759024" y="6292130"/>
            <a:ext cx="978408" cy="484632"/>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404143" y="412791"/>
            <a:ext cx="8330488" cy="307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dirty="0"/>
              <a:t>Checks &amp; Balances (cont.)</a:t>
            </a:r>
            <a:endParaRPr dirty="0"/>
          </a:p>
        </p:txBody>
      </p:sp>
      <p:sp>
        <p:nvSpPr>
          <p:cNvPr id="202" name="Google Shape;202;p21"/>
          <p:cNvSpPr txBox="1">
            <a:spLocks noGrp="1"/>
          </p:cNvSpPr>
          <p:nvPr>
            <p:ph type="body" idx="1"/>
          </p:nvPr>
        </p:nvSpPr>
        <p:spPr>
          <a:xfrm>
            <a:off x="457396" y="1512891"/>
            <a:ext cx="7693659" cy="49244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dirty="0"/>
              <a:t>The Ledger totals brought forward must match the Monthly the Cash Balance Last Report</a:t>
            </a:r>
            <a:endParaRPr dirty="0"/>
          </a:p>
        </p:txBody>
      </p:sp>
      <p:pic>
        <p:nvPicPr>
          <p:cNvPr id="203" name="Google Shape;203;p21"/>
          <p:cNvPicPr preferRelativeResize="0"/>
          <p:nvPr/>
        </p:nvPicPr>
        <p:blipFill rotWithShape="1">
          <a:blip r:embed="rId3">
            <a:alphaModFix/>
          </a:blip>
          <a:srcRect/>
          <a:stretch/>
        </p:blipFill>
        <p:spPr>
          <a:xfrm>
            <a:off x="618044" y="3238944"/>
            <a:ext cx="4487357" cy="1210617"/>
          </a:xfrm>
          <a:prstGeom prst="rect">
            <a:avLst/>
          </a:prstGeom>
          <a:noFill/>
          <a:ln>
            <a:noFill/>
          </a:ln>
        </p:spPr>
      </p:pic>
      <p:pic>
        <p:nvPicPr>
          <p:cNvPr id="204" name="Google Shape;204;p21"/>
          <p:cNvPicPr preferRelativeResize="0"/>
          <p:nvPr/>
        </p:nvPicPr>
        <p:blipFill rotWithShape="1">
          <a:blip r:embed="rId4">
            <a:alphaModFix/>
          </a:blip>
          <a:srcRect/>
          <a:stretch/>
        </p:blipFill>
        <p:spPr>
          <a:xfrm>
            <a:off x="5402147" y="3252990"/>
            <a:ext cx="3123809" cy="2219048"/>
          </a:xfrm>
          <a:prstGeom prst="rect">
            <a:avLst/>
          </a:prstGeom>
          <a:noFill/>
          <a:ln>
            <a:noFill/>
          </a:ln>
        </p:spPr>
      </p:pic>
      <p:sp>
        <p:nvSpPr>
          <p:cNvPr id="205" name="Google Shape;205;p21"/>
          <p:cNvSpPr/>
          <p:nvPr/>
        </p:nvSpPr>
        <p:spPr>
          <a:xfrm>
            <a:off x="152401" y="4182260"/>
            <a:ext cx="609991" cy="360509"/>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21"/>
          <p:cNvSpPr/>
          <p:nvPr/>
        </p:nvSpPr>
        <p:spPr>
          <a:xfrm>
            <a:off x="7908739" y="2132935"/>
            <a:ext cx="484632" cy="978408"/>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ctrTitle"/>
          </p:nvPr>
        </p:nvSpPr>
        <p:spPr>
          <a:xfrm>
            <a:off x="119269" y="392693"/>
            <a:ext cx="6281531" cy="665921"/>
          </a:xfrm>
          <a:prstGeom prst="rect">
            <a:avLst/>
          </a:prstGeom>
          <a:noFill/>
          <a:ln>
            <a:noFill/>
          </a:ln>
        </p:spPr>
        <p:txBody>
          <a:bodyPr spcFirstLastPara="1" wrap="square" lIns="0" tIns="12700" rIns="0" bIns="0" anchor="t" anchorCtr="0">
            <a:noAutofit/>
          </a:bodyPr>
          <a:lstStyle/>
          <a:p>
            <a:pPr marL="12700" lvl="0" indent="0" algn="l" rtl="0">
              <a:lnSpc>
                <a:spcPct val="90000"/>
              </a:lnSpc>
              <a:spcBef>
                <a:spcPts val="0"/>
              </a:spcBef>
              <a:spcAft>
                <a:spcPts val="0"/>
              </a:spcAft>
              <a:buClr>
                <a:schemeClr val="dk1"/>
              </a:buClr>
              <a:buSzPts val="2800"/>
              <a:buFont typeface="Arial"/>
              <a:buNone/>
            </a:pPr>
            <a:r>
              <a:rPr lang="en-US" sz="2800" b="1" dirty="0">
                <a:latin typeface="Arial"/>
                <a:ea typeface="Arial"/>
                <a:cs typeface="Arial"/>
                <a:sym typeface="Arial"/>
              </a:rPr>
              <a:t>WHAT IS A VFW QUARTERMASTER?</a:t>
            </a:r>
            <a:endParaRPr dirty="0"/>
          </a:p>
        </p:txBody>
      </p:sp>
      <p:sp>
        <p:nvSpPr>
          <p:cNvPr id="72" name="Google Shape;72;p4"/>
          <p:cNvSpPr txBox="1">
            <a:spLocks noGrp="1"/>
          </p:cNvSpPr>
          <p:nvPr>
            <p:ph type="subTitle" idx="1"/>
          </p:nvPr>
        </p:nvSpPr>
        <p:spPr>
          <a:xfrm>
            <a:off x="119269" y="1457739"/>
            <a:ext cx="9024731" cy="303519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2800"/>
              <a:buNone/>
            </a:pPr>
            <a:r>
              <a:rPr lang="en-US" sz="2800" dirty="0">
                <a:latin typeface="Arial"/>
                <a:ea typeface="Arial"/>
                <a:cs typeface="Arial"/>
                <a:sym typeface="Arial"/>
              </a:rPr>
              <a:t>The Post Quartermaster is:</a:t>
            </a:r>
            <a:endParaRPr dirty="0"/>
          </a:p>
          <a:p>
            <a:pPr marL="628650" lvl="1" indent="-177800" algn="l" rtl="0">
              <a:lnSpc>
                <a:spcPct val="90000"/>
              </a:lnSpc>
              <a:spcBef>
                <a:spcPts val="500"/>
              </a:spcBef>
              <a:spcAft>
                <a:spcPts val="0"/>
              </a:spcAft>
              <a:buClr>
                <a:schemeClr val="dk1"/>
              </a:buClr>
              <a:buSzPts val="2800"/>
              <a:buChar char="•"/>
            </a:pPr>
            <a:r>
              <a:rPr lang="en-US" dirty="0">
                <a:latin typeface="Arial"/>
                <a:ea typeface="Arial"/>
                <a:cs typeface="Arial"/>
                <a:sym typeface="Arial"/>
              </a:rPr>
              <a:t>The chief financial officer</a:t>
            </a:r>
            <a:endParaRPr dirty="0"/>
          </a:p>
          <a:p>
            <a:pPr marL="628650" lvl="1" indent="-177800" algn="l" rtl="0">
              <a:lnSpc>
                <a:spcPct val="90000"/>
              </a:lnSpc>
              <a:spcBef>
                <a:spcPts val="500"/>
              </a:spcBef>
              <a:spcAft>
                <a:spcPts val="0"/>
              </a:spcAft>
              <a:buClr>
                <a:schemeClr val="dk1"/>
              </a:buClr>
              <a:buSzPts val="2800"/>
              <a:buChar char="•"/>
            </a:pPr>
            <a:r>
              <a:rPr lang="en-US" dirty="0">
                <a:latin typeface="Arial"/>
                <a:ea typeface="Arial"/>
                <a:cs typeface="Arial"/>
                <a:sym typeface="Arial"/>
              </a:rPr>
              <a:t>Custodian of Post funds and property</a:t>
            </a:r>
            <a:endParaRPr dirty="0"/>
          </a:p>
          <a:p>
            <a:pPr marL="628650" lvl="1" indent="-177800" algn="l" rtl="0">
              <a:lnSpc>
                <a:spcPct val="90000"/>
              </a:lnSpc>
              <a:spcBef>
                <a:spcPts val="500"/>
              </a:spcBef>
              <a:spcAft>
                <a:spcPts val="0"/>
              </a:spcAft>
              <a:buClr>
                <a:schemeClr val="dk1"/>
              </a:buClr>
              <a:buSzPts val="2800"/>
              <a:buChar char="•"/>
            </a:pPr>
            <a:r>
              <a:rPr lang="en-US" dirty="0">
                <a:latin typeface="Arial"/>
                <a:ea typeface="Arial"/>
                <a:cs typeface="Arial"/>
                <a:sym typeface="Arial"/>
              </a:rPr>
              <a:t>Only one authorized to receive, handle, and account for funds</a:t>
            </a:r>
            <a:endParaRPr dirty="0"/>
          </a:p>
          <a:p>
            <a:pPr marL="628650" lvl="1" indent="-177800" algn="l" rtl="0">
              <a:lnSpc>
                <a:spcPct val="90000"/>
              </a:lnSpc>
              <a:spcBef>
                <a:spcPts val="500"/>
              </a:spcBef>
              <a:spcAft>
                <a:spcPts val="0"/>
              </a:spcAft>
              <a:buClr>
                <a:schemeClr val="dk1"/>
              </a:buClr>
              <a:buSzPts val="2800"/>
              <a:buChar char="•"/>
            </a:pPr>
            <a:r>
              <a:rPr lang="en-US" dirty="0">
                <a:latin typeface="Arial"/>
                <a:ea typeface="Arial"/>
                <a:cs typeface="Arial"/>
                <a:sym typeface="Arial"/>
              </a:rPr>
              <a:t>Treasurer of all committees handling funds </a:t>
            </a:r>
            <a:endParaRPr dirty="0"/>
          </a:p>
          <a:p>
            <a:pPr marL="628650" lvl="1" indent="0" algn="l" rtl="0">
              <a:lnSpc>
                <a:spcPct val="90000"/>
              </a:lnSpc>
              <a:spcBef>
                <a:spcPts val="500"/>
              </a:spcBef>
              <a:spcAft>
                <a:spcPts val="0"/>
              </a:spcAft>
              <a:buClr>
                <a:schemeClr val="dk1"/>
              </a:buClr>
              <a:buSzPts val="2800"/>
              <a:buNone/>
            </a:pPr>
            <a:endParaRPr dirty="0"/>
          </a:p>
        </p:txBody>
      </p:sp>
      <p:pic>
        <p:nvPicPr>
          <p:cNvPr id="73" name="Google Shape;73;p4"/>
          <p:cNvPicPr preferRelativeResize="0"/>
          <p:nvPr/>
        </p:nvPicPr>
        <p:blipFill rotWithShape="1">
          <a:blip r:embed="rId3">
            <a:alphaModFix/>
          </a:blip>
          <a:srcRect/>
          <a:stretch/>
        </p:blipFill>
        <p:spPr>
          <a:xfrm>
            <a:off x="662608" y="4492929"/>
            <a:ext cx="3326295" cy="1786337"/>
          </a:xfrm>
          <a:prstGeom prst="rect">
            <a:avLst/>
          </a:prstGeom>
          <a:noFill/>
          <a:ln>
            <a:noFill/>
          </a:ln>
        </p:spPr>
      </p:pic>
      <p:pic>
        <p:nvPicPr>
          <p:cNvPr id="74" name="Google Shape;74;p4"/>
          <p:cNvPicPr preferRelativeResize="0"/>
          <p:nvPr/>
        </p:nvPicPr>
        <p:blipFill rotWithShape="1">
          <a:blip r:embed="rId4">
            <a:alphaModFix/>
          </a:blip>
          <a:srcRect/>
          <a:stretch/>
        </p:blipFill>
        <p:spPr>
          <a:xfrm>
            <a:off x="5155099" y="4492929"/>
            <a:ext cx="3058766" cy="17786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title"/>
          </p:nvPr>
        </p:nvSpPr>
        <p:spPr>
          <a:xfrm>
            <a:off x="406756" y="415015"/>
            <a:ext cx="8330488" cy="307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dirty="0"/>
              <a:t>Checks &amp; Balances (cont.)</a:t>
            </a:r>
            <a:endParaRPr dirty="0"/>
          </a:p>
        </p:txBody>
      </p:sp>
      <p:sp>
        <p:nvSpPr>
          <p:cNvPr id="212" name="Google Shape;212;p22"/>
          <p:cNvSpPr txBox="1">
            <a:spLocks noGrp="1"/>
          </p:cNvSpPr>
          <p:nvPr>
            <p:ph type="body" idx="1"/>
          </p:nvPr>
        </p:nvSpPr>
        <p:spPr>
          <a:xfrm>
            <a:off x="406756" y="1451336"/>
            <a:ext cx="8330488" cy="7386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dirty="0"/>
              <a:t>The Ledger line-item Received, Expended, and Totals must equal the Monthly Receipts, Disbursements, and Cash Balance This Period for each individual line-item.</a:t>
            </a:r>
            <a:endParaRPr dirty="0"/>
          </a:p>
        </p:txBody>
      </p:sp>
      <p:pic>
        <p:nvPicPr>
          <p:cNvPr id="213" name="Google Shape;213;p22"/>
          <p:cNvPicPr preferRelativeResize="0"/>
          <p:nvPr/>
        </p:nvPicPr>
        <p:blipFill rotWithShape="1">
          <a:blip r:embed="rId3">
            <a:alphaModFix/>
          </a:blip>
          <a:srcRect/>
          <a:stretch/>
        </p:blipFill>
        <p:spPr>
          <a:xfrm>
            <a:off x="1397947" y="2570923"/>
            <a:ext cx="2124456" cy="4187686"/>
          </a:xfrm>
          <a:prstGeom prst="rect">
            <a:avLst/>
          </a:prstGeom>
          <a:noFill/>
          <a:ln>
            <a:noFill/>
          </a:ln>
        </p:spPr>
      </p:pic>
      <p:pic>
        <p:nvPicPr>
          <p:cNvPr id="214" name="Google Shape;214;p22"/>
          <p:cNvPicPr preferRelativeResize="0"/>
          <p:nvPr/>
        </p:nvPicPr>
        <p:blipFill rotWithShape="1">
          <a:blip r:embed="rId4">
            <a:alphaModFix/>
          </a:blip>
          <a:srcRect/>
          <a:stretch/>
        </p:blipFill>
        <p:spPr>
          <a:xfrm>
            <a:off x="3827905" y="3429001"/>
            <a:ext cx="5223330" cy="2388703"/>
          </a:xfrm>
          <a:prstGeom prst="rect">
            <a:avLst/>
          </a:prstGeom>
          <a:noFill/>
          <a:ln>
            <a:noFill/>
          </a:ln>
        </p:spPr>
      </p:pic>
      <p:sp>
        <p:nvSpPr>
          <p:cNvPr id="215" name="Google Shape;215;p22"/>
          <p:cNvSpPr/>
          <p:nvPr/>
        </p:nvSpPr>
        <p:spPr>
          <a:xfrm rot="10800000">
            <a:off x="313378" y="6273977"/>
            <a:ext cx="978408" cy="484632"/>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6" name="Google Shape;216;p22"/>
          <p:cNvSpPr/>
          <p:nvPr/>
        </p:nvSpPr>
        <p:spPr>
          <a:xfrm>
            <a:off x="6825242" y="2692335"/>
            <a:ext cx="304800" cy="738664"/>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7" name="Google Shape;217;p22"/>
          <p:cNvSpPr/>
          <p:nvPr/>
        </p:nvSpPr>
        <p:spPr>
          <a:xfrm>
            <a:off x="7439725" y="2690336"/>
            <a:ext cx="304800" cy="738664"/>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8" name="Google Shape;218;p22"/>
          <p:cNvSpPr/>
          <p:nvPr/>
        </p:nvSpPr>
        <p:spPr>
          <a:xfrm>
            <a:off x="8206608" y="2685141"/>
            <a:ext cx="304800" cy="738664"/>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xfrm>
            <a:off x="314178" y="452548"/>
            <a:ext cx="8330488" cy="307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dirty="0"/>
              <a:t>ELECTRONIC BOOKKEEPING</a:t>
            </a:r>
            <a:endParaRPr dirty="0"/>
          </a:p>
        </p:txBody>
      </p:sp>
      <p:sp>
        <p:nvSpPr>
          <p:cNvPr id="224" name="Google Shape;224;p23"/>
          <p:cNvSpPr txBox="1">
            <a:spLocks noGrp="1"/>
          </p:cNvSpPr>
          <p:nvPr>
            <p:ph type="body" idx="1"/>
          </p:nvPr>
        </p:nvSpPr>
        <p:spPr>
          <a:xfrm>
            <a:off x="221601" y="1535302"/>
            <a:ext cx="8423065" cy="27084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dirty="0"/>
              <a:t>Record keeping by electronic means may be used, provide a back-up is maintained.</a:t>
            </a:r>
            <a:endParaRPr dirty="0"/>
          </a:p>
          <a:p>
            <a:pPr marL="228600" lvl="0" indent="-101600" algn="l" rtl="0">
              <a:lnSpc>
                <a:spcPct val="90000"/>
              </a:lnSpc>
              <a:spcBef>
                <a:spcPts val="1000"/>
              </a:spcBef>
              <a:spcAft>
                <a:spcPts val="0"/>
              </a:spcAft>
              <a:buClr>
                <a:schemeClr val="dk1"/>
              </a:buClr>
              <a:buSzPts val="2000"/>
              <a:buNone/>
            </a:pPr>
            <a:endParaRPr sz="2000" dirty="0"/>
          </a:p>
          <a:p>
            <a:pPr marL="228600" lvl="0" indent="-228600" algn="l" rtl="0">
              <a:lnSpc>
                <a:spcPct val="90000"/>
              </a:lnSpc>
              <a:spcBef>
                <a:spcPts val="1000"/>
              </a:spcBef>
              <a:spcAft>
                <a:spcPts val="0"/>
              </a:spcAft>
              <a:buClr>
                <a:schemeClr val="dk1"/>
              </a:buClr>
              <a:buSzPts val="2000"/>
              <a:buChar char="•"/>
            </a:pPr>
            <a:r>
              <a:rPr lang="en-US" sz="2000" dirty="0"/>
              <a:t>Some common programs are:</a:t>
            </a:r>
            <a:endParaRPr dirty="0"/>
          </a:p>
          <a:p>
            <a:pPr marL="228600" lvl="0" indent="-101600" algn="l" rtl="0">
              <a:lnSpc>
                <a:spcPct val="90000"/>
              </a:lnSpc>
              <a:spcBef>
                <a:spcPts val="1000"/>
              </a:spcBef>
              <a:spcAft>
                <a:spcPts val="0"/>
              </a:spcAft>
              <a:buClr>
                <a:schemeClr val="dk1"/>
              </a:buClr>
              <a:buSzPts val="2000"/>
              <a:buNone/>
            </a:pPr>
            <a:endParaRPr sz="2000" dirty="0"/>
          </a:p>
          <a:p>
            <a:pPr marL="742950" lvl="1" indent="-285750" algn="l" rtl="0">
              <a:lnSpc>
                <a:spcPct val="90000"/>
              </a:lnSpc>
              <a:spcBef>
                <a:spcPts val="500"/>
              </a:spcBef>
              <a:spcAft>
                <a:spcPts val="0"/>
              </a:spcAft>
              <a:buClr>
                <a:schemeClr val="dk1"/>
              </a:buClr>
              <a:buSzPts val="2000"/>
              <a:buChar char="•"/>
            </a:pPr>
            <a:r>
              <a:rPr lang="en-US" sz="2000" dirty="0"/>
              <a:t>QuickBooks</a:t>
            </a:r>
            <a:endParaRPr dirty="0"/>
          </a:p>
          <a:p>
            <a:pPr marL="742950" lvl="1" indent="-158750" algn="l" rtl="0">
              <a:lnSpc>
                <a:spcPct val="90000"/>
              </a:lnSpc>
              <a:spcBef>
                <a:spcPts val="500"/>
              </a:spcBef>
              <a:spcAft>
                <a:spcPts val="0"/>
              </a:spcAft>
              <a:buClr>
                <a:schemeClr val="dk1"/>
              </a:buClr>
              <a:buSzPts val="2000"/>
              <a:buNone/>
            </a:pPr>
            <a:endParaRPr sz="2000" dirty="0"/>
          </a:p>
          <a:p>
            <a:pPr marL="742950" lvl="1" indent="-285750" algn="l" rtl="0">
              <a:lnSpc>
                <a:spcPct val="90000"/>
              </a:lnSpc>
              <a:spcBef>
                <a:spcPts val="500"/>
              </a:spcBef>
              <a:spcAft>
                <a:spcPts val="0"/>
              </a:spcAft>
              <a:buClr>
                <a:schemeClr val="dk1"/>
              </a:buClr>
              <a:buSzPts val="2000"/>
              <a:buChar char="•"/>
            </a:pPr>
            <a:r>
              <a:rPr lang="en-US" sz="2000" dirty="0"/>
              <a:t>EO Software - </a:t>
            </a:r>
            <a:r>
              <a:rPr lang="en-US" sz="2000" u="sng" dirty="0">
                <a:solidFill>
                  <a:schemeClr val="hlink"/>
                </a:solidFill>
                <a:hlinkClick r:id="rId3"/>
              </a:rPr>
              <a:t>https://www.eosoftware.com/</a:t>
            </a:r>
            <a:r>
              <a:rPr lang="en-US" sz="2000" dirty="0"/>
              <a:t> </a:t>
            </a:r>
            <a:endParaRPr dirty="0"/>
          </a:p>
          <a:p>
            <a:pPr marL="742950" lvl="1" indent="-158750" algn="l" rtl="0">
              <a:lnSpc>
                <a:spcPct val="90000"/>
              </a:lnSpc>
              <a:spcBef>
                <a:spcPts val="500"/>
              </a:spcBef>
              <a:spcAft>
                <a:spcPts val="0"/>
              </a:spcAft>
              <a:buClr>
                <a:schemeClr val="dk1"/>
              </a:buClr>
              <a:buSzPts val="2000"/>
              <a:buNone/>
            </a:pPr>
            <a:endParaRPr sz="2000" dirty="0"/>
          </a:p>
          <a:p>
            <a:pPr marL="742950" lvl="1" indent="-285750" algn="l" rtl="0">
              <a:lnSpc>
                <a:spcPct val="90000"/>
              </a:lnSpc>
              <a:spcBef>
                <a:spcPts val="500"/>
              </a:spcBef>
              <a:spcAft>
                <a:spcPts val="0"/>
              </a:spcAft>
              <a:buClr>
                <a:schemeClr val="dk1"/>
              </a:buClr>
              <a:buSzPts val="2000"/>
              <a:buChar char="•"/>
            </a:pPr>
            <a:r>
              <a:rPr lang="en-US" sz="2000" dirty="0"/>
              <a:t>Excel</a:t>
            </a:r>
            <a:endParaRPr dirty="0"/>
          </a:p>
          <a:p>
            <a:pPr marL="685800" lvl="1" indent="-127000" algn="l" rtl="0">
              <a:lnSpc>
                <a:spcPct val="90000"/>
              </a:lnSpc>
              <a:spcBef>
                <a:spcPts val="500"/>
              </a:spcBef>
              <a:spcAft>
                <a:spcPts val="0"/>
              </a:spcAft>
              <a:buClr>
                <a:schemeClr val="dk1"/>
              </a:buClr>
              <a:buSzPts val="1600"/>
              <a:buNone/>
            </a:pPr>
            <a:endParaRPr sz="1600" dirty="0"/>
          </a:p>
        </p:txBody>
      </p:sp>
      <p:pic>
        <p:nvPicPr>
          <p:cNvPr id="225" name="Google Shape;225;p23" descr="I learned how to do math with the ancient abacus — and it changed my life -  Vox"/>
          <p:cNvPicPr preferRelativeResize="0"/>
          <p:nvPr/>
        </p:nvPicPr>
        <p:blipFill rotWithShape="1">
          <a:blip r:embed="rId4">
            <a:alphaModFix/>
          </a:blip>
          <a:srcRect/>
          <a:stretch/>
        </p:blipFill>
        <p:spPr>
          <a:xfrm>
            <a:off x="6229269" y="4542183"/>
            <a:ext cx="2667000" cy="2000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526025" y="479052"/>
            <a:ext cx="8330488" cy="307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dirty="0"/>
              <a:t>IMPORTANT DATES</a:t>
            </a:r>
            <a:endParaRPr dirty="0"/>
          </a:p>
        </p:txBody>
      </p:sp>
      <p:sp>
        <p:nvSpPr>
          <p:cNvPr id="231" name="Google Shape;231;p24"/>
          <p:cNvSpPr txBox="1">
            <a:spLocks noGrp="1"/>
          </p:cNvSpPr>
          <p:nvPr>
            <p:ph type="body" idx="1"/>
          </p:nvPr>
        </p:nvSpPr>
        <p:spPr>
          <a:xfrm>
            <a:off x="526025" y="1614816"/>
            <a:ext cx="7693659" cy="2800767"/>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2000"/>
              <a:buChar char="•"/>
            </a:pPr>
            <a:r>
              <a:rPr lang="en-US" sz="2000" dirty="0"/>
              <a:t>Election Reports – Due June 1</a:t>
            </a:r>
            <a:r>
              <a:rPr lang="en-US" sz="2000" baseline="30000" dirty="0"/>
              <a:t>st</a:t>
            </a:r>
            <a:r>
              <a:rPr lang="en-US" sz="2000" dirty="0"/>
              <a:t> </a:t>
            </a:r>
            <a:endParaRPr dirty="0"/>
          </a:p>
          <a:p>
            <a:pPr marL="285750" lvl="0" indent="-158750" algn="l" rtl="0">
              <a:lnSpc>
                <a:spcPct val="90000"/>
              </a:lnSpc>
              <a:spcBef>
                <a:spcPts val="10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Surety Bond Renewal</a:t>
            </a:r>
            <a:endParaRPr dirty="0"/>
          </a:p>
          <a:p>
            <a:pPr marL="742950" lvl="1" indent="-285750" algn="l" rtl="0">
              <a:lnSpc>
                <a:spcPct val="90000"/>
              </a:lnSpc>
              <a:spcBef>
                <a:spcPts val="500"/>
              </a:spcBef>
              <a:spcAft>
                <a:spcPts val="0"/>
              </a:spcAft>
              <a:buClr>
                <a:schemeClr val="dk1"/>
              </a:buClr>
              <a:buSzPts val="2000"/>
              <a:buChar char="•"/>
            </a:pPr>
            <a:r>
              <a:rPr lang="en-US" sz="2000" dirty="0"/>
              <a:t>No later than August 31</a:t>
            </a:r>
            <a:r>
              <a:rPr lang="en-US" sz="2000" baseline="30000" dirty="0"/>
              <a:t>st</a:t>
            </a:r>
            <a:r>
              <a:rPr lang="en-US" sz="2000" dirty="0"/>
              <a:t> </a:t>
            </a:r>
            <a:endParaRPr dirty="0"/>
          </a:p>
          <a:p>
            <a:pPr marL="228600" lvl="0" indent="-101600" algn="l" rtl="0">
              <a:lnSpc>
                <a:spcPct val="90000"/>
              </a:lnSpc>
              <a:spcBef>
                <a:spcPts val="10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IRS 990 and FTB 199 (taxes)</a:t>
            </a:r>
            <a:endParaRPr dirty="0"/>
          </a:p>
          <a:p>
            <a:pPr marL="742950" lvl="1" indent="-285750" algn="l" rtl="0">
              <a:lnSpc>
                <a:spcPct val="90000"/>
              </a:lnSpc>
              <a:spcBef>
                <a:spcPts val="500"/>
              </a:spcBef>
              <a:spcAft>
                <a:spcPts val="0"/>
              </a:spcAft>
              <a:buClr>
                <a:schemeClr val="dk1"/>
              </a:buClr>
              <a:buSzPts val="2000"/>
              <a:buChar char="•"/>
            </a:pPr>
            <a:r>
              <a:rPr lang="en-US" sz="2000" dirty="0"/>
              <a:t>No later than the 15</a:t>
            </a:r>
            <a:r>
              <a:rPr lang="en-US" sz="2000" baseline="30000" dirty="0"/>
              <a:t>th</a:t>
            </a:r>
            <a:r>
              <a:rPr lang="en-US" sz="2000" dirty="0"/>
              <a:t> day of the 5</a:t>
            </a:r>
            <a:r>
              <a:rPr lang="en-US" sz="2000" baseline="30000" dirty="0"/>
              <a:t>th</a:t>
            </a:r>
            <a:r>
              <a:rPr lang="en-US" sz="2000" dirty="0"/>
              <a:t> month following the end of your fiscal year. Normally November 15</a:t>
            </a:r>
            <a:r>
              <a:rPr lang="en-US" sz="2000" baseline="30000" dirty="0"/>
              <a:t>th</a:t>
            </a:r>
            <a:r>
              <a:rPr lang="en-US" sz="2000" dirty="0"/>
              <a:t>.</a:t>
            </a:r>
            <a:endParaRPr dirty="0"/>
          </a:p>
          <a:p>
            <a:pPr marL="742950" lvl="1" indent="-158750" algn="l" rtl="0">
              <a:lnSpc>
                <a:spcPct val="90000"/>
              </a:lnSpc>
              <a:spcBef>
                <a:spcPts val="5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Quarterly Audit</a:t>
            </a:r>
            <a:endParaRPr dirty="0"/>
          </a:p>
          <a:p>
            <a:pPr marL="742950" lvl="1" indent="-285750" algn="l" rtl="0">
              <a:lnSpc>
                <a:spcPct val="90000"/>
              </a:lnSpc>
              <a:spcBef>
                <a:spcPts val="500"/>
              </a:spcBef>
              <a:spcAft>
                <a:spcPts val="0"/>
              </a:spcAft>
              <a:buClr>
                <a:schemeClr val="dk1"/>
              </a:buClr>
              <a:buSzPts val="2000"/>
              <a:buChar char="•"/>
            </a:pPr>
            <a:r>
              <a:rPr lang="en-US" sz="2000" dirty="0"/>
              <a:t>Within 30 days following the end of the quarter.</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title"/>
          </p:nvPr>
        </p:nvSpPr>
        <p:spPr>
          <a:xfrm>
            <a:off x="632593" y="479051"/>
            <a:ext cx="8330488" cy="307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dirty="0"/>
              <a:t>REFERENCES</a:t>
            </a:r>
            <a:endParaRPr dirty="0"/>
          </a:p>
        </p:txBody>
      </p:sp>
      <p:sp>
        <p:nvSpPr>
          <p:cNvPr id="237" name="Google Shape;237;p25"/>
          <p:cNvSpPr txBox="1">
            <a:spLocks noGrp="1"/>
          </p:cNvSpPr>
          <p:nvPr>
            <p:ph type="body" idx="1"/>
          </p:nvPr>
        </p:nvSpPr>
        <p:spPr>
          <a:xfrm>
            <a:off x="632593" y="1813599"/>
            <a:ext cx="7693659" cy="221599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dirty="0"/>
              <a:t>Training and Forms</a:t>
            </a:r>
            <a:endParaRPr dirty="0"/>
          </a:p>
          <a:p>
            <a:pPr marL="742950" lvl="1" indent="-285750" algn="l" rtl="0">
              <a:lnSpc>
                <a:spcPct val="90000"/>
              </a:lnSpc>
              <a:spcBef>
                <a:spcPts val="500"/>
              </a:spcBef>
              <a:spcAft>
                <a:spcPts val="0"/>
              </a:spcAft>
              <a:buClr>
                <a:schemeClr val="dk1"/>
              </a:buClr>
              <a:buSzPts val="2000"/>
              <a:buChar char="•"/>
            </a:pPr>
            <a:r>
              <a:rPr lang="en-US" sz="2000" u="sng" dirty="0">
                <a:solidFill>
                  <a:schemeClr val="hlink"/>
                </a:solidFill>
                <a:hlinkClick r:id="rId3"/>
              </a:rPr>
              <a:t>www.vfw.org</a:t>
            </a:r>
            <a:r>
              <a:rPr lang="en-US" sz="2000"/>
              <a:t> </a:t>
            </a:r>
            <a:endParaRPr/>
          </a:p>
          <a:p>
            <a:pPr marL="742950" lvl="1" indent="-285750" algn="l" rtl="0">
              <a:lnSpc>
                <a:spcPct val="90000"/>
              </a:lnSpc>
              <a:spcBef>
                <a:spcPts val="500"/>
              </a:spcBef>
              <a:spcAft>
                <a:spcPts val="0"/>
              </a:spcAft>
              <a:buClr>
                <a:schemeClr val="dk1"/>
              </a:buClr>
              <a:buSzPts val="2000"/>
              <a:buChar char="•"/>
            </a:pPr>
            <a:r>
              <a:rPr lang="en-US" sz="2000" u="sng" dirty="0">
                <a:solidFill>
                  <a:schemeClr val="hlink"/>
                </a:solidFill>
                <a:hlinkClick r:id="rId4"/>
              </a:rPr>
              <a:t>www.vfwal.org</a:t>
            </a:r>
            <a:r>
              <a:rPr lang="en-US" sz="2000"/>
              <a:t> </a:t>
            </a:r>
            <a:endParaRPr/>
          </a:p>
          <a:p>
            <a:pPr marL="742950" lvl="1" indent="-158750" algn="l" rtl="0">
              <a:lnSpc>
                <a:spcPct val="90000"/>
              </a:lnSpc>
              <a:spcBef>
                <a:spcPts val="500"/>
              </a:spcBef>
              <a:spcAft>
                <a:spcPts val="0"/>
              </a:spcAft>
              <a:buClr>
                <a:schemeClr val="dk1"/>
              </a:buClr>
              <a:buSzPts val="2000"/>
              <a:buNone/>
            </a:pPr>
            <a:endParaRPr sz="2000" dirty="0"/>
          </a:p>
          <a:p>
            <a:pPr marL="228600" lvl="0" indent="-228600" algn="l" rtl="0">
              <a:lnSpc>
                <a:spcPct val="90000"/>
              </a:lnSpc>
              <a:spcBef>
                <a:spcPts val="1000"/>
              </a:spcBef>
              <a:spcAft>
                <a:spcPts val="0"/>
              </a:spcAft>
              <a:buClr>
                <a:schemeClr val="dk1"/>
              </a:buClr>
              <a:buSzPts val="2000"/>
              <a:buChar char="•"/>
            </a:pPr>
            <a:r>
              <a:rPr lang="en-US" sz="2000" dirty="0"/>
              <a:t>Taxes</a:t>
            </a:r>
            <a:endParaRPr dirty="0"/>
          </a:p>
          <a:p>
            <a:pPr marL="742950" lvl="1" indent="-285750" algn="l" rtl="0">
              <a:lnSpc>
                <a:spcPct val="90000"/>
              </a:lnSpc>
              <a:spcBef>
                <a:spcPts val="500"/>
              </a:spcBef>
              <a:spcAft>
                <a:spcPts val="0"/>
              </a:spcAft>
              <a:buClr>
                <a:schemeClr val="dk1"/>
              </a:buClr>
              <a:buSzPts val="2000"/>
              <a:buChar char="•"/>
            </a:pPr>
            <a:r>
              <a:rPr lang="en-US" sz="2000" dirty="0"/>
              <a:t>990-N (post card)</a:t>
            </a:r>
            <a:endParaRPr dirty="0"/>
          </a:p>
          <a:p>
            <a:pPr marL="1200150" lvl="2" indent="-285750" algn="l" rtl="0">
              <a:lnSpc>
                <a:spcPct val="90000"/>
              </a:lnSpc>
              <a:spcBef>
                <a:spcPts val="500"/>
              </a:spcBef>
              <a:spcAft>
                <a:spcPts val="0"/>
              </a:spcAft>
              <a:buClr>
                <a:schemeClr val="dk1"/>
              </a:buClr>
              <a:buSzPts val="2000"/>
              <a:buChar char="•"/>
            </a:pPr>
            <a:r>
              <a:rPr lang="en-US" sz="2000" u="sng" dirty="0">
                <a:solidFill>
                  <a:schemeClr val="hlink"/>
                </a:solidFill>
                <a:hlinkClick r:id="rId5"/>
              </a:rPr>
              <a:t>https://www.irs.gov/charities-non-profits/annual-electronic-filing-requirement-for-small-exempt-organizations-form-990-n-e-postcard</a:t>
            </a:r>
            <a:r>
              <a:rPr lang="en-US" sz="2000" dirty="0"/>
              <a:t>  </a:t>
            </a:r>
            <a:endParaRPr dirty="0"/>
          </a:p>
          <a:p>
            <a:pPr marL="1200150" lvl="2" indent="-184150" algn="l" rtl="0">
              <a:lnSpc>
                <a:spcPct val="90000"/>
              </a:lnSpc>
              <a:spcBef>
                <a:spcPts val="500"/>
              </a:spcBef>
              <a:spcAft>
                <a:spcPts val="0"/>
              </a:spcAft>
              <a:buClr>
                <a:schemeClr val="dk1"/>
              </a:buClr>
              <a:buSzPts val="1600"/>
              <a:buNone/>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p:nvPr/>
        </p:nvSpPr>
        <p:spPr>
          <a:xfrm>
            <a:off x="344556" y="1378226"/>
            <a:ext cx="8481392" cy="4937249"/>
          </a:xfrm>
          <a:prstGeom prst="rect">
            <a:avLst/>
          </a:prstGeom>
          <a:noFill/>
          <a:ln>
            <a:noFill/>
          </a:ln>
        </p:spPr>
        <p:txBody>
          <a:bodyPr spcFirstLastPara="1" wrap="square" lIns="0" tIns="12700" rIns="0" bIns="0" anchor="t" anchorCtr="0">
            <a:spAutoFit/>
          </a:bodyPr>
          <a:lstStyle/>
          <a:p>
            <a:pPr marL="12700" marR="74930" lvl="0" indent="0" algn="l" rtl="0">
              <a:spcBef>
                <a:spcPts val="0"/>
              </a:spcBef>
              <a:spcAft>
                <a:spcPts val="0"/>
              </a:spcAft>
              <a:buNone/>
            </a:pPr>
            <a:r>
              <a:rPr lang="en-US" sz="2000" b="0" i="0" u="none" strike="noStrike" cap="none" dirty="0">
                <a:solidFill>
                  <a:schemeClr val="dk1"/>
                </a:solidFill>
                <a:latin typeface="Arial"/>
                <a:ea typeface="Arial"/>
                <a:cs typeface="Arial"/>
                <a:sym typeface="Arial"/>
              </a:rPr>
              <a:t>The duties are set forth in the National Manual of Procedure, Section 218(a)(5)</a:t>
            </a:r>
            <a:endParaRPr sz="2000" b="0" i="0" u="none" strike="noStrike" cap="none" dirty="0">
              <a:solidFill>
                <a:schemeClr val="dk1"/>
              </a:solidFill>
              <a:latin typeface="Arial"/>
              <a:ea typeface="Arial"/>
              <a:cs typeface="Arial"/>
              <a:sym typeface="Arial"/>
            </a:endParaRPr>
          </a:p>
          <a:p>
            <a:pPr marL="0" marR="0" lvl="0" indent="0" algn="l" rtl="0">
              <a:spcBef>
                <a:spcPts val="40"/>
              </a:spcBef>
              <a:spcAft>
                <a:spcPts val="0"/>
              </a:spcAft>
              <a:buClr>
                <a:schemeClr val="dk1"/>
              </a:buClr>
              <a:buSzPts val="2000"/>
              <a:buFont typeface="Verdana"/>
              <a:buNone/>
            </a:pPr>
            <a:endParaRPr sz="2000" b="0" i="0" u="none" strike="noStrike" cap="none" dirty="0">
              <a:solidFill>
                <a:schemeClr val="dk1"/>
              </a:solidFill>
              <a:latin typeface="Arial"/>
              <a:ea typeface="Arial"/>
              <a:cs typeface="Arial"/>
              <a:sym typeface="Arial"/>
            </a:endParaRPr>
          </a:p>
          <a:p>
            <a:pPr marL="241300" marR="5080" lvl="0" indent="-228600" algn="l" rtl="0">
              <a:spcBef>
                <a:spcPts val="0"/>
              </a:spcBef>
              <a:spcAft>
                <a:spcPts val="0"/>
              </a:spcAft>
              <a:buClr>
                <a:schemeClr val="dk1"/>
              </a:buClr>
              <a:buSzPts val="2000"/>
              <a:buFont typeface="Calibri"/>
              <a:buAutoNum type="alphaLcPeriod"/>
            </a:pPr>
            <a:r>
              <a:rPr lang="en-US" sz="2000" b="0" i="0" u="none" strike="noStrike" cap="none" dirty="0">
                <a:solidFill>
                  <a:schemeClr val="dk1"/>
                </a:solidFill>
                <a:latin typeface="Arial"/>
                <a:ea typeface="Arial"/>
                <a:cs typeface="Arial"/>
                <a:sym typeface="Arial"/>
              </a:rPr>
              <a:t>Qualify and secure a bond equal to liquid assets.</a:t>
            </a:r>
            <a:endParaRPr sz="2000" b="0" i="0" u="none" strike="noStrike" cap="none" dirty="0">
              <a:solidFill>
                <a:schemeClr val="dk1"/>
              </a:solidFill>
              <a:latin typeface="Arial"/>
              <a:ea typeface="Arial"/>
              <a:cs typeface="Arial"/>
              <a:sym typeface="Arial"/>
            </a:endParaRPr>
          </a:p>
          <a:p>
            <a:pPr marL="0" marR="0" lvl="0" indent="0" algn="l" rtl="0">
              <a:spcBef>
                <a:spcPts val="40"/>
              </a:spcBef>
              <a:spcAft>
                <a:spcPts val="0"/>
              </a:spcAft>
              <a:buClr>
                <a:schemeClr val="dk1"/>
              </a:buClr>
              <a:buSzPts val="2000"/>
              <a:buFont typeface="Verdana"/>
              <a:buNone/>
            </a:pPr>
            <a:endParaRPr sz="2000" b="0" i="0" u="none" strike="noStrike" cap="none" dirty="0">
              <a:solidFill>
                <a:schemeClr val="dk1"/>
              </a:solidFill>
              <a:latin typeface="Arial"/>
              <a:ea typeface="Arial"/>
              <a:cs typeface="Arial"/>
              <a:sym typeface="Arial"/>
            </a:endParaRPr>
          </a:p>
          <a:p>
            <a:pPr marL="241300" marR="12700" lvl="0" indent="-228600" algn="l" rtl="0">
              <a:spcBef>
                <a:spcPts val="5"/>
              </a:spcBef>
              <a:spcAft>
                <a:spcPts val="0"/>
              </a:spcAft>
              <a:buClr>
                <a:schemeClr val="dk1"/>
              </a:buClr>
              <a:buSzPts val="2000"/>
              <a:buFont typeface="Arial"/>
              <a:buAutoNum type="alphaLcPeriod"/>
            </a:pPr>
            <a:r>
              <a:rPr lang="en-US" sz="2000" b="0" i="0" u="none" strike="noStrike" cap="none" dirty="0">
                <a:solidFill>
                  <a:schemeClr val="dk1"/>
                </a:solidFill>
                <a:latin typeface="Arial"/>
                <a:ea typeface="Arial"/>
                <a:cs typeface="Arial"/>
                <a:sym typeface="Arial"/>
              </a:rPr>
              <a:t>Collect all money, secure all property, be the accountable officer of the Post and Treasurer on committees.</a:t>
            </a:r>
            <a:endParaRPr sz="2000" b="0" i="0" u="none" strike="noStrike" cap="none" dirty="0">
              <a:solidFill>
                <a:schemeClr val="dk1"/>
              </a:solidFill>
              <a:latin typeface="Arial"/>
              <a:ea typeface="Arial"/>
              <a:cs typeface="Arial"/>
              <a:sym typeface="Arial"/>
            </a:endParaRPr>
          </a:p>
          <a:p>
            <a:pPr marL="0" marR="0" lvl="0" indent="0" algn="l" rtl="0">
              <a:spcBef>
                <a:spcPts val="40"/>
              </a:spcBef>
              <a:spcAft>
                <a:spcPts val="0"/>
              </a:spcAft>
              <a:buClr>
                <a:schemeClr val="dk1"/>
              </a:buClr>
              <a:buSzPts val="2000"/>
              <a:buFont typeface="Verdana"/>
              <a:buNone/>
            </a:pPr>
            <a:endParaRPr sz="2000" b="0" i="0" u="none" strike="noStrike" cap="none" dirty="0">
              <a:solidFill>
                <a:schemeClr val="dk1"/>
              </a:solidFill>
              <a:latin typeface="Arial"/>
              <a:ea typeface="Arial"/>
              <a:cs typeface="Arial"/>
              <a:sym typeface="Arial"/>
            </a:endParaRPr>
          </a:p>
          <a:p>
            <a:pPr marL="241300" marR="56514" lvl="0" indent="-228600" algn="l" rtl="0">
              <a:spcBef>
                <a:spcPts val="0"/>
              </a:spcBef>
              <a:spcAft>
                <a:spcPts val="0"/>
              </a:spcAft>
              <a:buClr>
                <a:schemeClr val="dk1"/>
              </a:buClr>
              <a:buSzPts val="2000"/>
              <a:buFont typeface="Arial"/>
              <a:buAutoNum type="alphaLcPeriod"/>
            </a:pPr>
            <a:r>
              <a:rPr lang="en-US" sz="2000" b="0" i="0" u="none" strike="noStrike" cap="none" dirty="0">
                <a:solidFill>
                  <a:schemeClr val="dk1"/>
                </a:solidFill>
                <a:latin typeface="Arial"/>
                <a:ea typeface="Arial"/>
                <a:cs typeface="Arial"/>
                <a:sym typeface="Arial"/>
              </a:rPr>
              <a:t>Disburse funds as properly authorized by the </a:t>
            </a:r>
            <a:r>
              <a:rPr lang="en-US" sz="2000" b="1" i="0" u="sng" strike="noStrike" cap="none" dirty="0">
                <a:solidFill>
                  <a:schemeClr val="dk1"/>
                </a:solidFill>
                <a:latin typeface="Arial"/>
                <a:ea typeface="Arial"/>
                <a:cs typeface="Arial"/>
                <a:sym typeface="Arial"/>
              </a:rPr>
              <a:t>Post </a:t>
            </a:r>
            <a:r>
              <a:rPr lang="en-US" sz="2000" b="0" i="0" u="none" strike="noStrike" cap="none" dirty="0">
                <a:solidFill>
                  <a:schemeClr val="dk1"/>
                </a:solidFill>
                <a:latin typeface="Arial"/>
                <a:ea typeface="Arial"/>
                <a:cs typeface="Arial"/>
                <a:sym typeface="Arial"/>
              </a:rPr>
              <a:t>using accepted   banking practices. All disbursements shall bare the signature of the Quartermaster or other person(s) authorized by the Quartermaster.</a:t>
            </a:r>
            <a:endParaRPr sz="2000" b="0" i="0" u="none" strike="noStrike" cap="none" dirty="0">
              <a:solidFill>
                <a:schemeClr val="dk1"/>
              </a:solidFill>
              <a:latin typeface="Arial"/>
              <a:ea typeface="Arial"/>
              <a:cs typeface="Arial"/>
              <a:sym typeface="Arial"/>
            </a:endParaRPr>
          </a:p>
          <a:p>
            <a:pPr marL="0" marR="0" lvl="0" indent="0" algn="l" rtl="0">
              <a:spcBef>
                <a:spcPts val="40"/>
              </a:spcBef>
              <a:spcAft>
                <a:spcPts val="0"/>
              </a:spcAft>
              <a:buClr>
                <a:schemeClr val="dk1"/>
              </a:buClr>
              <a:buSzPts val="2000"/>
              <a:buFont typeface="Verdana"/>
              <a:buNone/>
            </a:pPr>
            <a:endParaRPr sz="2000" b="0" i="0" u="none" strike="noStrike" cap="none" dirty="0">
              <a:solidFill>
                <a:schemeClr val="dk1"/>
              </a:solidFill>
              <a:latin typeface="Arial"/>
              <a:ea typeface="Arial"/>
              <a:cs typeface="Arial"/>
              <a:sym typeface="Arial"/>
            </a:endParaRPr>
          </a:p>
          <a:p>
            <a:pPr marL="241300" marR="138430" lvl="0" indent="-228600" algn="just" rtl="0">
              <a:spcBef>
                <a:spcPts val="5"/>
              </a:spcBef>
              <a:spcAft>
                <a:spcPts val="0"/>
              </a:spcAft>
              <a:buClr>
                <a:schemeClr val="dk1"/>
              </a:buClr>
              <a:buSzPts val="2000"/>
              <a:buFont typeface="Arial"/>
              <a:buAutoNum type="alphaLcPeriod"/>
            </a:pPr>
            <a:r>
              <a:rPr lang="en-US" sz="2000" b="0" i="0" u="none" strike="noStrike" cap="none" dirty="0">
                <a:solidFill>
                  <a:schemeClr val="dk1"/>
                </a:solidFill>
                <a:latin typeface="Arial"/>
                <a:ea typeface="Arial"/>
                <a:cs typeface="Arial"/>
                <a:sym typeface="Arial"/>
              </a:rPr>
              <a:t>Receive and pay membership dues.</a:t>
            </a:r>
            <a:endParaRPr dirty="0"/>
          </a:p>
          <a:p>
            <a:pPr marL="241300" marR="138430" lvl="0" indent="-101600" algn="just" rtl="0">
              <a:spcBef>
                <a:spcPts val="5"/>
              </a:spcBef>
              <a:spcAft>
                <a:spcPts val="0"/>
              </a:spcAft>
              <a:buClr>
                <a:schemeClr val="dk1"/>
              </a:buClr>
              <a:buSzPts val="2000"/>
              <a:buFont typeface="Calibri"/>
              <a:buNone/>
            </a:pPr>
            <a:endParaRPr sz="2000" b="0" i="0" u="none" strike="noStrike" cap="none" dirty="0">
              <a:solidFill>
                <a:schemeClr val="dk1"/>
              </a:solidFill>
              <a:latin typeface="Arial"/>
              <a:ea typeface="Arial"/>
              <a:cs typeface="Arial"/>
              <a:sym typeface="Arial"/>
            </a:endParaRPr>
          </a:p>
          <a:p>
            <a:pPr marL="241300" marR="138430" lvl="0" indent="-228600" algn="just" rtl="0">
              <a:spcBef>
                <a:spcPts val="5"/>
              </a:spcBef>
              <a:spcAft>
                <a:spcPts val="0"/>
              </a:spcAft>
              <a:buClr>
                <a:schemeClr val="dk1"/>
              </a:buClr>
              <a:buSzPts val="2000"/>
              <a:buFont typeface="Arial"/>
              <a:buAutoNum type="alphaLcPeriod"/>
            </a:pPr>
            <a:r>
              <a:rPr lang="en-US" sz="2000" b="0" i="0" u="none" strike="noStrike" cap="none" dirty="0">
                <a:solidFill>
                  <a:schemeClr val="dk1"/>
                </a:solidFill>
                <a:latin typeface="Arial"/>
                <a:ea typeface="Arial"/>
                <a:cs typeface="Arial"/>
                <a:sym typeface="Arial"/>
              </a:rPr>
              <a:t>Provide Post Trustees all documents needed to conduct the quarterly audit.</a:t>
            </a:r>
            <a:endParaRPr dirty="0"/>
          </a:p>
        </p:txBody>
      </p:sp>
      <p:sp>
        <p:nvSpPr>
          <p:cNvPr id="80" name="Google Shape;80;p5"/>
          <p:cNvSpPr txBox="1">
            <a:spLocks noGrp="1"/>
          </p:cNvSpPr>
          <p:nvPr>
            <p:ph type="title"/>
          </p:nvPr>
        </p:nvSpPr>
        <p:spPr>
          <a:xfrm>
            <a:off x="344556" y="436602"/>
            <a:ext cx="6255027" cy="443711"/>
          </a:xfrm>
          <a:prstGeom prst="rect">
            <a:avLst/>
          </a:prstGeom>
          <a:noFill/>
          <a:ln>
            <a:noFill/>
          </a:ln>
        </p:spPr>
        <p:txBody>
          <a:bodyPr spcFirstLastPara="1" wrap="square" lIns="0" tIns="12700" rIns="0" bIns="0" anchor="ctr" anchorCtr="0">
            <a:spAutoFit/>
          </a:bodyPr>
          <a:lstStyle/>
          <a:p>
            <a:pPr marL="12700" lvl="0" indent="0" algn="l" rtl="0">
              <a:lnSpc>
                <a:spcPct val="100000"/>
              </a:lnSpc>
              <a:spcBef>
                <a:spcPts val="0"/>
              </a:spcBef>
              <a:spcAft>
                <a:spcPts val="0"/>
              </a:spcAft>
              <a:buClr>
                <a:schemeClr val="dk1"/>
              </a:buClr>
              <a:buSzPts val="2800"/>
              <a:buFont typeface="Arial"/>
              <a:buNone/>
            </a:pPr>
            <a:r>
              <a:rPr lang="en-US" sz="2800" dirty="0"/>
              <a:t>DUTIES OF THE QUARTERMASTER</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6"/>
          <p:cNvSpPr txBox="1">
            <a:spLocks noGrp="1"/>
          </p:cNvSpPr>
          <p:nvPr>
            <p:ph type="body" idx="1"/>
          </p:nvPr>
        </p:nvSpPr>
        <p:spPr>
          <a:xfrm>
            <a:off x="168217" y="1550504"/>
            <a:ext cx="8657731" cy="5070619"/>
          </a:xfrm>
          <a:prstGeom prst="rect">
            <a:avLst/>
          </a:prstGeom>
          <a:noFill/>
          <a:ln>
            <a:noFill/>
          </a:ln>
        </p:spPr>
        <p:txBody>
          <a:bodyPr spcFirstLastPara="1" wrap="square" lIns="0" tIns="12700" rIns="0" bIns="0" anchor="t" anchorCtr="0">
            <a:spAutoFit/>
          </a:bodyPr>
          <a:lstStyle/>
          <a:p>
            <a:pPr marL="241300" marR="138430" lvl="0" indent="-228600" algn="just" rtl="0">
              <a:lnSpc>
                <a:spcPct val="100000"/>
              </a:lnSpc>
              <a:spcBef>
                <a:spcPts val="0"/>
              </a:spcBef>
              <a:spcAft>
                <a:spcPts val="0"/>
              </a:spcAft>
              <a:buClr>
                <a:schemeClr val="dk1"/>
              </a:buClr>
              <a:buSzPts val="2400"/>
              <a:buFont typeface="Calibri"/>
              <a:buAutoNum type="alphaLcPeriod" startAt="6"/>
            </a:pPr>
            <a:r>
              <a:rPr lang="en-US" sz="2400" dirty="0"/>
              <a:t>Maintain a relief fund. (Section 704 of Bylaws and Manual of Procedure)</a:t>
            </a:r>
            <a:endParaRPr dirty="0"/>
          </a:p>
          <a:p>
            <a:pPr marL="241300" marR="138430" lvl="0" indent="-76200" algn="just" rtl="0">
              <a:lnSpc>
                <a:spcPct val="100000"/>
              </a:lnSpc>
              <a:spcBef>
                <a:spcPts val="5"/>
              </a:spcBef>
              <a:spcAft>
                <a:spcPts val="0"/>
              </a:spcAft>
              <a:buClr>
                <a:schemeClr val="dk1"/>
              </a:buClr>
              <a:buSzPts val="2400"/>
              <a:buFont typeface="Calibri"/>
              <a:buNone/>
            </a:pPr>
            <a:endParaRPr sz="2400" dirty="0"/>
          </a:p>
          <a:p>
            <a:pPr marL="241300" marR="138430" lvl="0" indent="-228600" algn="just" rtl="0">
              <a:lnSpc>
                <a:spcPct val="100000"/>
              </a:lnSpc>
              <a:spcBef>
                <a:spcPts val="5"/>
              </a:spcBef>
              <a:spcAft>
                <a:spcPts val="0"/>
              </a:spcAft>
              <a:buClr>
                <a:schemeClr val="dk1"/>
              </a:buClr>
              <a:buSzPts val="2400"/>
              <a:buAutoNum type="alphaLcPeriod" startAt="6"/>
            </a:pPr>
            <a:r>
              <a:rPr lang="en-US" sz="2400" dirty="0"/>
              <a:t>Reconcile and verify all transactions and maintain books and records in legible, uniform format.</a:t>
            </a:r>
            <a:endParaRPr dirty="0"/>
          </a:p>
          <a:p>
            <a:pPr marL="241300" marR="138430" lvl="0" indent="-76200" algn="just" rtl="0">
              <a:lnSpc>
                <a:spcPct val="100000"/>
              </a:lnSpc>
              <a:spcBef>
                <a:spcPts val="5"/>
              </a:spcBef>
              <a:spcAft>
                <a:spcPts val="0"/>
              </a:spcAft>
              <a:buClr>
                <a:schemeClr val="dk1"/>
              </a:buClr>
              <a:buSzPts val="2400"/>
              <a:buNone/>
            </a:pPr>
            <a:endParaRPr sz="2400" dirty="0"/>
          </a:p>
          <a:p>
            <a:pPr marL="241300" marR="138430" lvl="0" indent="-228600" algn="just" rtl="0">
              <a:lnSpc>
                <a:spcPct val="100000"/>
              </a:lnSpc>
              <a:spcBef>
                <a:spcPts val="5"/>
              </a:spcBef>
              <a:spcAft>
                <a:spcPts val="0"/>
              </a:spcAft>
              <a:buClr>
                <a:schemeClr val="dk1"/>
              </a:buClr>
              <a:buSzPts val="2400"/>
              <a:buAutoNum type="alphaLcPeriod" startAt="6"/>
            </a:pPr>
            <a:r>
              <a:rPr lang="en-US" sz="2400" dirty="0"/>
              <a:t>Provide access and transfer all properties of the Post to your successor without delay.</a:t>
            </a:r>
            <a:endParaRPr sz="2400" dirty="0"/>
          </a:p>
          <a:p>
            <a:pPr marL="241300" marR="5080" lvl="0" indent="-76200" algn="l" rtl="0">
              <a:lnSpc>
                <a:spcPct val="100000"/>
              </a:lnSpc>
              <a:spcBef>
                <a:spcPts val="1000"/>
              </a:spcBef>
              <a:spcAft>
                <a:spcPts val="0"/>
              </a:spcAft>
              <a:buClr>
                <a:schemeClr val="dk1"/>
              </a:buClr>
              <a:buSzPts val="2400"/>
              <a:buFont typeface="Calibri"/>
              <a:buNone/>
            </a:pPr>
            <a:endParaRPr sz="2400" dirty="0"/>
          </a:p>
          <a:p>
            <a:pPr marL="241300" marR="5080" lvl="0" indent="-228600" algn="l" rtl="0">
              <a:lnSpc>
                <a:spcPct val="100000"/>
              </a:lnSpc>
              <a:spcBef>
                <a:spcPts val="1000"/>
              </a:spcBef>
              <a:spcAft>
                <a:spcPts val="0"/>
              </a:spcAft>
              <a:buClr>
                <a:schemeClr val="dk1"/>
              </a:buClr>
              <a:buSzPts val="2400"/>
              <a:buFont typeface="Calibri"/>
              <a:buAutoNum type="alphaLcPeriod" startAt="6"/>
            </a:pPr>
            <a:r>
              <a:rPr lang="en-US" sz="2400" dirty="0"/>
              <a:t>Perform your duties in accordance with the Bylaws and laws and usages of this organization.</a:t>
            </a:r>
            <a:endParaRPr sz="2400" dirty="0"/>
          </a:p>
          <a:p>
            <a:pPr marL="228600" lvl="0" indent="-127000" algn="l" rtl="0">
              <a:lnSpc>
                <a:spcPct val="100000"/>
              </a:lnSpc>
              <a:spcBef>
                <a:spcPts val="40"/>
              </a:spcBef>
              <a:spcAft>
                <a:spcPts val="0"/>
              </a:spcAft>
              <a:buClr>
                <a:schemeClr val="dk1"/>
              </a:buClr>
              <a:buSzPts val="1600"/>
              <a:buFont typeface="Verdana"/>
              <a:buNone/>
            </a:pPr>
            <a:endParaRPr sz="1600" dirty="0"/>
          </a:p>
          <a:p>
            <a:pPr marL="241300" lvl="0" indent="-25400" algn="l" rtl="0">
              <a:lnSpc>
                <a:spcPct val="100000"/>
              </a:lnSpc>
              <a:spcBef>
                <a:spcPts val="5"/>
              </a:spcBef>
              <a:spcAft>
                <a:spcPts val="0"/>
              </a:spcAft>
              <a:buClr>
                <a:schemeClr val="dk1"/>
              </a:buClr>
              <a:buSzPts val="3200"/>
              <a:buNone/>
            </a:pPr>
            <a:endParaRPr dirty="0"/>
          </a:p>
        </p:txBody>
      </p:sp>
      <p:sp>
        <p:nvSpPr>
          <p:cNvPr id="86" name="Google Shape;86;p6"/>
          <p:cNvSpPr txBox="1">
            <a:spLocks noGrp="1"/>
          </p:cNvSpPr>
          <p:nvPr>
            <p:ph type="title"/>
          </p:nvPr>
        </p:nvSpPr>
        <p:spPr>
          <a:xfrm>
            <a:off x="168217" y="480633"/>
            <a:ext cx="6391609" cy="382156"/>
          </a:xfrm>
          <a:prstGeom prst="rect">
            <a:avLst/>
          </a:prstGeom>
          <a:noFill/>
          <a:ln>
            <a:noFill/>
          </a:ln>
        </p:spPr>
        <p:txBody>
          <a:bodyPr spcFirstLastPara="1" wrap="square" lIns="0" tIns="12700" rIns="0" bIns="0" anchor="ctr" anchorCtr="0">
            <a:spAutoFit/>
          </a:bodyPr>
          <a:lstStyle/>
          <a:p>
            <a:pPr marL="12700" lvl="0" indent="0" algn="l" rtl="0">
              <a:lnSpc>
                <a:spcPct val="100000"/>
              </a:lnSpc>
              <a:spcBef>
                <a:spcPts val="0"/>
              </a:spcBef>
              <a:spcAft>
                <a:spcPts val="0"/>
              </a:spcAft>
              <a:buClr>
                <a:schemeClr val="dk1"/>
              </a:buClr>
              <a:buSzPts val="2400"/>
              <a:buFont typeface="Arial"/>
              <a:buNone/>
            </a:pPr>
            <a:r>
              <a:rPr lang="en-US" sz="2400" dirty="0"/>
              <a:t>DUTIES OF THE QUARTERMASTER (cont.)</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body" idx="1"/>
          </p:nvPr>
        </p:nvSpPr>
        <p:spPr>
          <a:xfrm>
            <a:off x="168217" y="1479766"/>
            <a:ext cx="7693659" cy="2044149"/>
          </a:xfrm>
          <a:prstGeom prst="rect">
            <a:avLst/>
          </a:prstGeom>
          <a:noFill/>
          <a:ln>
            <a:noFill/>
          </a:ln>
        </p:spPr>
        <p:txBody>
          <a:bodyPr spcFirstLastPara="1" wrap="square" lIns="0" tIns="12700" rIns="0" bIns="0" anchor="t" anchorCtr="0">
            <a:spAutoFit/>
          </a:bodyPr>
          <a:lstStyle/>
          <a:p>
            <a:pPr marL="355600" lvl="0" indent="-342900" algn="l" rtl="0">
              <a:lnSpc>
                <a:spcPct val="100000"/>
              </a:lnSpc>
              <a:spcBef>
                <a:spcPts val="0"/>
              </a:spcBef>
              <a:spcAft>
                <a:spcPts val="0"/>
              </a:spcAft>
              <a:buClr>
                <a:schemeClr val="dk1"/>
              </a:buClr>
              <a:buSzPts val="2000"/>
              <a:buFont typeface="Calibri"/>
              <a:buAutoNum type="alphaLcPeriod" startAt="10"/>
            </a:pPr>
            <a:r>
              <a:rPr lang="en-US" sz="2000" dirty="0"/>
              <a:t>Report on receipts and expenditures at regular and special meetings of the Post.</a:t>
            </a:r>
            <a:endParaRPr dirty="0"/>
          </a:p>
          <a:p>
            <a:pPr marL="241300" lvl="0" indent="-101600" algn="l" rtl="0">
              <a:lnSpc>
                <a:spcPct val="100000"/>
              </a:lnSpc>
              <a:spcBef>
                <a:spcPts val="5"/>
              </a:spcBef>
              <a:spcAft>
                <a:spcPts val="0"/>
              </a:spcAft>
              <a:buClr>
                <a:schemeClr val="dk1"/>
              </a:buClr>
              <a:buSzPts val="2000"/>
              <a:buNone/>
            </a:pPr>
            <a:endParaRPr sz="2000" dirty="0"/>
          </a:p>
          <a:p>
            <a:pPr marL="241300" lvl="0" indent="-228600" algn="l" rtl="0">
              <a:lnSpc>
                <a:spcPct val="100000"/>
              </a:lnSpc>
              <a:spcBef>
                <a:spcPts val="5"/>
              </a:spcBef>
              <a:spcAft>
                <a:spcPts val="0"/>
              </a:spcAft>
              <a:buClr>
                <a:schemeClr val="dk1"/>
              </a:buClr>
              <a:buSzPts val="2000"/>
              <a:buAutoNum type="alphaLcPeriod" startAt="10"/>
            </a:pPr>
            <a:r>
              <a:rPr lang="en-US" sz="2000" dirty="0"/>
              <a:t>File appropriate forms as required by Federal, State, and Local statutes and regulations.</a:t>
            </a:r>
            <a:endParaRPr dirty="0"/>
          </a:p>
          <a:p>
            <a:pPr marL="241300" lvl="0" indent="-25400" algn="l" rtl="0">
              <a:lnSpc>
                <a:spcPct val="100000"/>
              </a:lnSpc>
              <a:spcBef>
                <a:spcPts val="5"/>
              </a:spcBef>
              <a:spcAft>
                <a:spcPts val="0"/>
              </a:spcAft>
              <a:buClr>
                <a:schemeClr val="dk1"/>
              </a:buClr>
              <a:buSzPts val="3200"/>
              <a:buNone/>
            </a:pPr>
            <a:endParaRPr dirty="0"/>
          </a:p>
        </p:txBody>
      </p:sp>
      <p:pic>
        <p:nvPicPr>
          <p:cNvPr id="92" name="Google Shape;92;p7" descr="Understanding the IRS Form 990 - Foundation Group®"/>
          <p:cNvPicPr preferRelativeResize="0"/>
          <p:nvPr/>
        </p:nvPicPr>
        <p:blipFill rotWithShape="1">
          <a:blip r:embed="rId3">
            <a:alphaModFix/>
          </a:blip>
          <a:srcRect/>
          <a:stretch/>
        </p:blipFill>
        <p:spPr>
          <a:xfrm>
            <a:off x="191377" y="3657599"/>
            <a:ext cx="4798472" cy="2044149"/>
          </a:xfrm>
          <a:prstGeom prst="rect">
            <a:avLst/>
          </a:prstGeom>
          <a:noFill/>
          <a:ln>
            <a:noFill/>
          </a:ln>
        </p:spPr>
      </p:pic>
      <p:pic>
        <p:nvPicPr>
          <p:cNvPr id="93" name="Google Shape;93;p7" descr="Surety Bond Frequently Asked Questions | MG Surety Bonds"/>
          <p:cNvPicPr preferRelativeResize="0"/>
          <p:nvPr/>
        </p:nvPicPr>
        <p:blipFill rotWithShape="1">
          <a:blip r:embed="rId4">
            <a:alphaModFix/>
          </a:blip>
          <a:srcRect/>
          <a:stretch/>
        </p:blipFill>
        <p:spPr>
          <a:xfrm>
            <a:off x="5333999" y="3427723"/>
            <a:ext cx="3465443" cy="2679943"/>
          </a:xfrm>
          <a:prstGeom prst="rect">
            <a:avLst/>
          </a:prstGeom>
          <a:noFill/>
          <a:ln>
            <a:noFill/>
          </a:ln>
        </p:spPr>
      </p:pic>
      <p:sp>
        <p:nvSpPr>
          <p:cNvPr id="94" name="Google Shape;94;p7"/>
          <p:cNvSpPr txBox="1"/>
          <p:nvPr/>
        </p:nvSpPr>
        <p:spPr>
          <a:xfrm>
            <a:off x="168217" y="480633"/>
            <a:ext cx="6391609" cy="382156"/>
          </a:xfrm>
          <a:prstGeom prst="rect">
            <a:avLst/>
          </a:prstGeom>
          <a:noFill/>
          <a:ln>
            <a:noFill/>
          </a:ln>
        </p:spPr>
        <p:txBody>
          <a:bodyPr spcFirstLastPara="1" wrap="square" lIns="0" tIns="12700" rIns="0" bIns="0" anchor="ctr" anchorCtr="0">
            <a:spAutoFit/>
          </a:bodyPr>
          <a:lstStyle/>
          <a:p>
            <a:pPr marL="1270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chemeClr val="dk1"/>
                </a:solidFill>
                <a:latin typeface="Arial"/>
                <a:ea typeface="Arial"/>
                <a:cs typeface="Arial"/>
                <a:sym typeface="Arial"/>
              </a:rPr>
              <a:t>DUTIES OF THE QUARTERMASTER (cont.)</a:t>
            </a:r>
            <a:endParaRPr sz="2400" b="1"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body" idx="1"/>
          </p:nvPr>
        </p:nvSpPr>
        <p:spPr>
          <a:xfrm>
            <a:off x="215900" y="1558766"/>
            <a:ext cx="8521343" cy="2708434"/>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2000"/>
              <a:buChar char="•"/>
            </a:pPr>
            <a:r>
              <a:rPr lang="en-US" sz="2000" dirty="0"/>
              <a:t>Previous QM must be given a “clean slate” by Post Trustees.</a:t>
            </a:r>
            <a:endParaRPr dirty="0"/>
          </a:p>
          <a:p>
            <a:pPr marL="285750" lvl="0" indent="-158750" algn="l" rtl="0">
              <a:lnSpc>
                <a:spcPct val="90000"/>
              </a:lnSpc>
              <a:spcBef>
                <a:spcPts val="10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Check with bank to determine if funds are correct and in order.</a:t>
            </a:r>
            <a:endParaRPr dirty="0"/>
          </a:p>
          <a:p>
            <a:pPr marL="285750" lvl="0" indent="-158750" algn="l" rtl="0">
              <a:lnSpc>
                <a:spcPct val="90000"/>
              </a:lnSpc>
              <a:spcBef>
                <a:spcPts val="10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Update bank signature cards.</a:t>
            </a:r>
            <a:endParaRPr dirty="0"/>
          </a:p>
          <a:p>
            <a:pPr marL="285750" lvl="0" indent="-158750" algn="l" rtl="0">
              <a:lnSpc>
                <a:spcPct val="90000"/>
              </a:lnSpc>
              <a:spcBef>
                <a:spcPts val="10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Make deposits at regular intervals.</a:t>
            </a:r>
            <a:endParaRPr dirty="0"/>
          </a:p>
          <a:p>
            <a:pPr marL="285750" lvl="0" indent="-158750" algn="l" rtl="0">
              <a:lnSpc>
                <a:spcPct val="90000"/>
              </a:lnSpc>
              <a:spcBef>
                <a:spcPts val="10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Deposit receipts in same physical form as received.</a:t>
            </a:r>
            <a:endParaRPr dirty="0"/>
          </a:p>
          <a:p>
            <a:pPr marL="285750" lvl="0" indent="-158750" algn="l" rtl="0">
              <a:lnSpc>
                <a:spcPct val="90000"/>
              </a:lnSpc>
              <a:spcBef>
                <a:spcPts val="10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Never pay bills in cash.</a:t>
            </a:r>
            <a:endParaRPr dirty="0"/>
          </a:p>
        </p:txBody>
      </p:sp>
      <p:pic>
        <p:nvPicPr>
          <p:cNvPr id="100" name="Google Shape;100;p8" descr="FoolProof Fast Facts"/>
          <p:cNvPicPr preferRelativeResize="0"/>
          <p:nvPr/>
        </p:nvPicPr>
        <p:blipFill rotWithShape="1">
          <a:blip r:embed="rId3">
            <a:alphaModFix/>
          </a:blip>
          <a:srcRect/>
          <a:stretch/>
        </p:blipFill>
        <p:spPr>
          <a:xfrm>
            <a:off x="4997199" y="2912983"/>
            <a:ext cx="3361058" cy="1823830"/>
          </a:xfrm>
          <a:prstGeom prst="rect">
            <a:avLst/>
          </a:prstGeom>
          <a:noFill/>
          <a:ln>
            <a:noFill/>
          </a:ln>
        </p:spPr>
      </p:pic>
      <p:sp>
        <p:nvSpPr>
          <p:cNvPr id="101" name="Google Shape;101;p8"/>
          <p:cNvSpPr txBox="1">
            <a:spLocks noGrp="1"/>
          </p:cNvSpPr>
          <p:nvPr>
            <p:ph type="title"/>
          </p:nvPr>
        </p:nvSpPr>
        <p:spPr>
          <a:xfrm>
            <a:off x="215900" y="434397"/>
            <a:ext cx="6337300" cy="382156"/>
          </a:xfrm>
          <a:prstGeom prst="rect">
            <a:avLst/>
          </a:prstGeom>
          <a:noFill/>
          <a:ln>
            <a:noFill/>
          </a:ln>
        </p:spPr>
        <p:txBody>
          <a:bodyPr spcFirstLastPara="1" wrap="square" lIns="0" tIns="12700" rIns="0" bIns="0" anchor="ctr" anchorCtr="0">
            <a:spAutoFit/>
          </a:bodyPr>
          <a:lstStyle/>
          <a:p>
            <a:pPr marL="12700" lvl="0" indent="0" algn="l" rtl="0">
              <a:lnSpc>
                <a:spcPct val="100000"/>
              </a:lnSpc>
              <a:spcBef>
                <a:spcPts val="0"/>
              </a:spcBef>
              <a:spcAft>
                <a:spcPts val="0"/>
              </a:spcAft>
              <a:buClr>
                <a:schemeClr val="dk1"/>
              </a:buClr>
              <a:buSzPts val="2400"/>
              <a:buFont typeface="Arial"/>
              <a:buNone/>
            </a:pPr>
            <a:r>
              <a:rPr lang="en-US" sz="2400" dirty="0"/>
              <a:t>TAKING OVER AS QUARTERMASTER</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a:spLocks noGrp="1"/>
          </p:cNvSpPr>
          <p:nvPr>
            <p:ph type="title"/>
          </p:nvPr>
        </p:nvSpPr>
        <p:spPr>
          <a:xfrm>
            <a:off x="280112" y="240513"/>
            <a:ext cx="6173697" cy="7268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BONDS -</a:t>
            </a:r>
            <a:br>
              <a:rPr lang="en-US" sz="2800" dirty="0"/>
            </a:br>
            <a:r>
              <a:rPr lang="en-US" sz="2800" dirty="0"/>
              <a:t>ACCOUNTABLE OFFICER</a:t>
            </a:r>
            <a:endParaRPr dirty="0"/>
          </a:p>
        </p:txBody>
      </p:sp>
      <p:sp>
        <p:nvSpPr>
          <p:cNvPr id="107" name="Google Shape;107;p9"/>
          <p:cNvSpPr txBox="1">
            <a:spLocks noGrp="1"/>
          </p:cNvSpPr>
          <p:nvPr>
            <p:ph type="body" idx="1"/>
          </p:nvPr>
        </p:nvSpPr>
        <p:spPr>
          <a:xfrm>
            <a:off x="280112" y="1495546"/>
            <a:ext cx="7978008" cy="3200876"/>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2000"/>
              <a:buChar char="•"/>
            </a:pPr>
            <a:r>
              <a:rPr lang="en-US" sz="2000" dirty="0"/>
              <a:t>Who needs to be bonded?</a:t>
            </a:r>
            <a:endParaRPr dirty="0"/>
          </a:p>
          <a:p>
            <a:pPr marL="742950" lvl="1" indent="-285750" algn="l" rtl="0">
              <a:lnSpc>
                <a:spcPct val="90000"/>
              </a:lnSpc>
              <a:spcBef>
                <a:spcPts val="500"/>
              </a:spcBef>
              <a:spcAft>
                <a:spcPts val="0"/>
              </a:spcAft>
              <a:buClr>
                <a:schemeClr val="dk1"/>
              </a:buClr>
              <a:buSzPts val="2000"/>
              <a:buChar char="•"/>
            </a:pPr>
            <a:r>
              <a:rPr lang="en-US" sz="2000" dirty="0"/>
              <a:t>Any and All Post Officers who have access to the Post Funds (on bank signature card).</a:t>
            </a:r>
            <a:endParaRPr dirty="0"/>
          </a:p>
          <a:p>
            <a:pPr marL="742950" lvl="1" indent="-285750" algn="l" rtl="0">
              <a:lnSpc>
                <a:spcPct val="90000"/>
              </a:lnSpc>
              <a:spcBef>
                <a:spcPts val="500"/>
              </a:spcBef>
              <a:spcAft>
                <a:spcPts val="0"/>
              </a:spcAft>
              <a:buClr>
                <a:schemeClr val="dk1"/>
              </a:buClr>
              <a:buSzPts val="2000"/>
              <a:buChar char="•"/>
            </a:pPr>
            <a:r>
              <a:rPr lang="en-US" sz="2000" dirty="0"/>
              <a:t>The position, not the person is bonded.</a:t>
            </a:r>
            <a:endParaRPr dirty="0"/>
          </a:p>
          <a:p>
            <a:pPr marL="742950" lvl="1" indent="-158750" algn="l" rtl="0">
              <a:lnSpc>
                <a:spcPct val="90000"/>
              </a:lnSpc>
              <a:spcBef>
                <a:spcPts val="5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How much should you be bonded for?</a:t>
            </a:r>
            <a:endParaRPr dirty="0"/>
          </a:p>
          <a:p>
            <a:pPr marL="742950" lvl="1" indent="-285750" algn="l" rtl="0">
              <a:lnSpc>
                <a:spcPct val="90000"/>
              </a:lnSpc>
              <a:spcBef>
                <a:spcPts val="500"/>
              </a:spcBef>
              <a:spcAft>
                <a:spcPts val="0"/>
              </a:spcAft>
              <a:buClr>
                <a:schemeClr val="dk1"/>
              </a:buClr>
              <a:buSzPts val="2000"/>
              <a:buChar char="•"/>
            </a:pPr>
            <a:r>
              <a:rPr lang="en-US" sz="2000" dirty="0"/>
              <a:t>Enough to cover liquid assets.  Rule of Thumb: Should be slightly more than your quarterly audit total.</a:t>
            </a:r>
            <a:endParaRPr dirty="0"/>
          </a:p>
          <a:p>
            <a:pPr marL="742950" lvl="1" indent="-158750" algn="l" rtl="0">
              <a:lnSpc>
                <a:spcPct val="90000"/>
              </a:lnSpc>
              <a:spcBef>
                <a:spcPts val="5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How much does a bond cost?</a:t>
            </a:r>
            <a:endParaRPr dirty="0"/>
          </a:p>
          <a:p>
            <a:pPr marL="742950" lvl="1" indent="-285750" algn="l" rtl="0">
              <a:lnSpc>
                <a:spcPct val="90000"/>
              </a:lnSpc>
              <a:spcBef>
                <a:spcPts val="500"/>
              </a:spcBef>
              <a:spcAft>
                <a:spcPts val="0"/>
              </a:spcAft>
              <a:buClr>
                <a:schemeClr val="dk1"/>
              </a:buClr>
              <a:buSzPts val="2000"/>
              <a:buChar char="•"/>
            </a:pPr>
            <a:r>
              <a:rPr lang="en-US" sz="2000" dirty="0"/>
              <a:t>Depends on the amount assets in the accounts. </a:t>
            </a:r>
            <a:endParaRPr dirty="0"/>
          </a:p>
          <a:p>
            <a:pPr marL="742950" lvl="1" indent="-158750" algn="l" rtl="0">
              <a:lnSpc>
                <a:spcPct val="90000"/>
              </a:lnSpc>
              <a:spcBef>
                <a:spcPts val="5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Can I increase my bond coverage?</a:t>
            </a:r>
            <a:endParaRPr dirty="0"/>
          </a:p>
          <a:p>
            <a:pPr marL="742950" lvl="1" indent="-285750" algn="l" rtl="0">
              <a:lnSpc>
                <a:spcPct val="90000"/>
              </a:lnSpc>
              <a:spcBef>
                <a:spcPts val="500"/>
              </a:spcBef>
              <a:spcAft>
                <a:spcPts val="0"/>
              </a:spcAft>
              <a:buClr>
                <a:schemeClr val="dk1"/>
              </a:buClr>
              <a:buSzPts val="2000"/>
              <a:buChar char="•"/>
            </a:pPr>
            <a:r>
              <a:rPr lang="en-US" sz="2000" dirty="0"/>
              <a:t>Yes, you will work this thru your Bonding company.</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0"/>
          <p:cNvSpPr txBox="1">
            <a:spLocks noGrp="1"/>
          </p:cNvSpPr>
          <p:nvPr>
            <p:ph type="title"/>
          </p:nvPr>
        </p:nvSpPr>
        <p:spPr>
          <a:xfrm>
            <a:off x="314178" y="214008"/>
            <a:ext cx="6232396" cy="7534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dirty="0"/>
              <a:t>BONDS – CLUB EMPLOYEES</a:t>
            </a:r>
            <a:endParaRPr dirty="0"/>
          </a:p>
        </p:txBody>
      </p:sp>
      <p:sp>
        <p:nvSpPr>
          <p:cNvPr id="113" name="Google Shape;113;p10"/>
          <p:cNvSpPr txBox="1">
            <a:spLocks noGrp="1"/>
          </p:cNvSpPr>
          <p:nvPr>
            <p:ph type="body" idx="1"/>
          </p:nvPr>
        </p:nvSpPr>
        <p:spPr>
          <a:xfrm>
            <a:off x="314178" y="1469042"/>
            <a:ext cx="8551526" cy="3631763"/>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2000"/>
              <a:buChar char="•"/>
            </a:pPr>
            <a:r>
              <a:rPr lang="en-US" sz="2000" dirty="0"/>
              <a:t>Who needs to be bonded?</a:t>
            </a:r>
            <a:endParaRPr dirty="0"/>
          </a:p>
          <a:p>
            <a:pPr marL="742950" lvl="1" indent="-285750" algn="l" rtl="0">
              <a:lnSpc>
                <a:spcPct val="90000"/>
              </a:lnSpc>
              <a:spcBef>
                <a:spcPts val="500"/>
              </a:spcBef>
              <a:spcAft>
                <a:spcPts val="0"/>
              </a:spcAft>
              <a:buClr>
                <a:schemeClr val="dk1"/>
              </a:buClr>
              <a:buSzPts val="2000"/>
              <a:buChar char="•"/>
            </a:pPr>
            <a:r>
              <a:rPr lang="en-US" sz="2000" dirty="0"/>
              <a:t>Any club employee who is responsible for money. Canteen manager, Bingo Chair or Fair Chair.</a:t>
            </a:r>
            <a:endParaRPr dirty="0"/>
          </a:p>
          <a:p>
            <a:pPr marL="742950" lvl="1" indent="-285750" algn="l" rtl="0">
              <a:lnSpc>
                <a:spcPct val="90000"/>
              </a:lnSpc>
              <a:spcBef>
                <a:spcPts val="500"/>
              </a:spcBef>
              <a:spcAft>
                <a:spcPts val="0"/>
              </a:spcAft>
              <a:buClr>
                <a:schemeClr val="dk1"/>
              </a:buClr>
              <a:buSzPts val="2000"/>
              <a:buChar char="•"/>
            </a:pPr>
            <a:r>
              <a:rPr lang="en-US" sz="2000" dirty="0"/>
              <a:t>The person, not the position is bonded.</a:t>
            </a:r>
            <a:endParaRPr dirty="0"/>
          </a:p>
          <a:p>
            <a:pPr marL="742950" lvl="1" indent="-158750" algn="l" rtl="0">
              <a:lnSpc>
                <a:spcPct val="90000"/>
              </a:lnSpc>
              <a:spcBef>
                <a:spcPts val="5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How much should you be bonded for?</a:t>
            </a:r>
            <a:endParaRPr dirty="0"/>
          </a:p>
          <a:p>
            <a:pPr marL="742950" lvl="1" indent="-285750" algn="l" rtl="0">
              <a:lnSpc>
                <a:spcPct val="90000"/>
              </a:lnSpc>
              <a:spcBef>
                <a:spcPts val="500"/>
              </a:spcBef>
              <a:spcAft>
                <a:spcPts val="0"/>
              </a:spcAft>
              <a:buClr>
                <a:schemeClr val="dk1"/>
              </a:buClr>
              <a:buSzPts val="2000"/>
              <a:buChar char="•"/>
            </a:pPr>
            <a:r>
              <a:rPr lang="en-US" sz="2000" dirty="0"/>
              <a:t>Enough to cover what they normally are in custody of until given to QM.  </a:t>
            </a:r>
            <a:endParaRPr dirty="0"/>
          </a:p>
          <a:p>
            <a:pPr marL="742950" lvl="1" indent="-158750" algn="l" rtl="0">
              <a:lnSpc>
                <a:spcPct val="90000"/>
              </a:lnSpc>
              <a:spcBef>
                <a:spcPts val="5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How much does a bond cost?</a:t>
            </a:r>
            <a:endParaRPr dirty="0"/>
          </a:p>
          <a:p>
            <a:pPr marL="742950" lvl="1" indent="-285750" algn="l" rtl="0">
              <a:lnSpc>
                <a:spcPct val="90000"/>
              </a:lnSpc>
              <a:spcBef>
                <a:spcPts val="500"/>
              </a:spcBef>
              <a:spcAft>
                <a:spcPts val="0"/>
              </a:spcAft>
              <a:buClr>
                <a:schemeClr val="dk1"/>
              </a:buClr>
              <a:buSzPts val="2000"/>
              <a:buChar char="•"/>
            </a:pPr>
            <a:r>
              <a:rPr lang="en-US" sz="2000" dirty="0"/>
              <a:t>Depends on the amount of assets in the accounts. </a:t>
            </a:r>
            <a:endParaRPr dirty="0"/>
          </a:p>
          <a:p>
            <a:pPr marL="742950" lvl="1" indent="-158750" algn="l" rtl="0">
              <a:lnSpc>
                <a:spcPct val="90000"/>
              </a:lnSpc>
              <a:spcBef>
                <a:spcPts val="5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What happens if the Canteen Manager is replaced?</a:t>
            </a:r>
            <a:endParaRPr dirty="0"/>
          </a:p>
          <a:p>
            <a:pPr marL="742950" lvl="1" indent="-285750" algn="l" rtl="0">
              <a:lnSpc>
                <a:spcPct val="90000"/>
              </a:lnSpc>
              <a:spcBef>
                <a:spcPts val="500"/>
              </a:spcBef>
              <a:spcAft>
                <a:spcPts val="0"/>
              </a:spcAft>
              <a:buClr>
                <a:schemeClr val="dk1"/>
              </a:buClr>
              <a:buSzPts val="2000"/>
              <a:buChar char="•"/>
            </a:pPr>
            <a:r>
              <a:rPr lang="en-US" sz="2000" dirty="0"/>
              <a:t>You will need to submit and pay for a new bond. This depends on who you use for the Bond.</a:t>
            </a:r>
            <a:endParaRPr dirty="0"/>
          </a:p>
          <a:p>
            <a:pPr marL="228600" lvl="0" indent="-25400" algn="l" rtl="0">
              <a:lnSpc>
                <a:spcPct val="90000"/>
              </a:lnSpc>
              <a:spcBef>
                <a:spcPts val="1000"/>
              </a:spcBef>
              <a:spcAft>
                <a:spcPts val="0"/>
              </a:spcAft>
              <a:buClr>
                <a:schemeClr val="dk1"/>
              </a:buClr>
              <a:buSzPts val="32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1"/>
          <p:cNvSpPr txBox="1">
            <a:spLocks noGrp="1"/>
          </p:cNvSpPr>
          <p:nvPr>
            <p:ph type="title"/>
          </p:nvPr>
        </p:nvSpPr>
        <p:spPr>
          <a:xfrm>
            <a:off x="0" y="0"/>
            <a:ext cx="3000000" cy="30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000"/>
              <a:buFont typeface="Verdana"/>
              <a:buNone/>
            </a:pPr>
            <a:r>
              <a:rPr lang="en-US" dirty="0"/>
              <a:t> </a:t>
            </a:r>
            <a:endParaRPr dirty="0"/>
          </a:p>
        </p:txBody>
      </p:sp>
      <p:sp>
        <p:nvSpPr>
          <p:cNvPr id="119" name="Google Shape;119;p11"/>
          <p:cNvSpPr txBox="1">
            <a:spLocks noGrp="1"/>
          </p:cNvSpPr>
          <p:nvPr>
            <p:ph type="body" idx="1"/>
          </p:nvPr>
        </p:nvSpPr>
        <p:spPr>
          <a:xfrm>
            <a:off x="192019" y="1491425"/>
            <a:ext cx="4032296" cy="4349909"/>
          </a:xfrm>
          <a:prstGeom prst="rect">
            <a:avLst/>
          </a:prstGeom>
          <a:noFill/>
          <a:ln>
            <a:noFill/>
          </a:ln>
        </p:spPr>
        <p:txBody>
          <a:bodyPr spcFirstLastPara="1" wrap="square" lIns="0" tIns="0" rIns="0" bIns="0" anchor="t" anchorCtr="0">
            <a:spAutoFit/>
          </a:bodyPr>
          <a:lstStyle/>
          <a:p>
            <a:pPr marL="285750" lvl="0" indent="-285750" algn="l" rtl="0">
              <a:lnSpc>
                <a:spcPct val="90000"/>
              </a:lnSpc>
              <a:spcBef>
                <a:spcPts val="0"/>
              </a:spcBef>
              <a:spcAft>
                <a:spcPts val="0"/>
              </a:spcAft>
              <a:buClr>
                <a:schemeClr val="dk1"/>
              </a:buClr>
              <a:buSzPts val="2000"/>
              <a:buChar char="•"/>
            </a:pPr>
            <a:r>
              <a:rPr lang="en-US" sz="2000" dirty="0"/>
              <a:t>Various funds may make up your checking account.</a:t>
            </a:r>
            <a:endParaRPr dirty="0"/>
          </a:p>
          <a:p>
            <a:pPr marL="285750" lvl="0" indent="-158750" algn="l" rtl="0">
              <a:lnSpc>
                <a:spcPct val="90000"/>
              </a:lnSpc>
              <a:spcBef>
                <a:spcPts val="10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If you have a canteen, you </a:t>
            </a:r>
            <a:r>
              <a:rPr lang="en-US" sz="2000" u="sng" dirty="0"/>
              <a:t>should </a:t>
            </a:r>
            <a:r>
              <a:rPr lang="en-US" sz="2000" dirty="0"/>
              <a:t>have a canteen fund.</a:t>
            </a:r>
            <a:endParaRPr dirty="0"/>
          </a:p>
          <a:p>
            <a:pPr marL="285750" lvl="0" indent="-158750" algn="l" rtl="0">
              <a:lnSpc>
                <a:spcPct val="90000"/>
              </a:lnSpc>
              <a:spcBef>
                <a:spcPts val="1000"/>
              </a:spcBef>
              <a:spcAft>
                <a:spcPts val="0"/>
              </a:spcAft>
              <a:buClr>
                <a:schemeClr val="dk1"/>
              </a:buClr>
              <a:buSzPts val="2000"/>
              <a:buNone/>
            </a:pPr>
            <a:endParaRPr sz="2000" u="sng" dirty="0"/>
          </a:p>
          <a:p>
            <a:pPr marL="285750" lvl="0" indent="-285750" algn="l" rtl="0">
              <a:lnSpc>
                <a:spcPct val="90000"/>
              </a:lnSpc>
              <a:spcBef>
                <a:spcPts val="1000"/>
              </a:spcBef>
              <a:spcAft>
                <a:spcPts val="0"/>
              </a:spcAft>
              <a:buClr>
                <a:schemeClr val="dk1"/>
              </a:buClr>
              <a:buSzPts val="2000"/>
              <a:buChar char="•"/>
            </a:pPr>
            <a:r>
              <a:rPr lang="en-US" sz="2000" dirty="0"/>
              <a:t>If you keep cash on hand, you should notate it in funds.</a:t>
            </a:r>
            <a:endParaRPr dirty="0"/>
          </a:p>
          <a:p>
            <a:pPr marL="285750" lvl="0" indent="-158750" algn="l" rtl="0">
              <a:lnSpc>
                <a:spcPct val="90000"/>
              </a:lnSpc>
              <a:spcBef>
                <a:spcPts val="10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You </a:t>
            </a:r>
            <a:r>
              <a:rPr lang="en-US" sz="2000" b="1" u="sng" dirty="0"/>
              <a:t>must</a:t>
            </a:r>
            <a:r>
              <a:rPr lang="en-US" sz="2000" dirty="0"/>
              <a:t> maintain a General Fund!</a:t>
            </a:r>
            <a:endParaRPr dirty="0"/>
          </a:p>
          <a:p>
            <a:pPr marL="285750" lvl="0" indent="-158750" algn="l" rtl="0">
              <a:lnSpc>
                <a:spcPct val="90000"/>
              </a:lnSpc>
              <a:spcBef>
                <a:spcPts val="1000"/>
              </a:spcBef>
              <a:spcAft>
                <a:spcPts val="0"/>
              </a:spcAft>
              <a:buClr>
                <a:schemeClr val="dk1"/>
              </a:buClr>
              <a:buSzPts val="2000"/>
              <a:buNone/>
            </a:pPr>
            <a:endParaRPr sz="2000" dirty="0"/>
          </a:p>
          <a:p>
            <a:pPr marL="285750" lvl="0" indent="-285750" algn="l" rtl="0">
              <a:lnSpc>
                <a:spcPct val="90000"/>
              </a:lnSpc>
              <a:spcBef>
                <a:spcPts val="1000"/>
              </a:spcBef>
              <a:spcAft>
                <a:spcPts val="0"/>
              </a:spcAft>
              <a:buClr>
                <a:schemeClr val="dk1"/>
              </a:buClr>
              <a:buSzPts val="2000"/>
              <a:buChar char="•"/>
            </a:pPr>
            <a:r>
              <a:rPr lang="en-US" sz="2000" dirty="0"/>
              <a:t>You </a:t>
            </a:r>
            <a:r>
              <a:rPr lang="en-US" sz="2000" b="1" u="sng" dirty="0"/>
              <a:t>must</a:t>
            </a:r>
            <a:r>
              <a:rPr lang="en-US" sz="2000" dirty="0"/>
              <a:t> maintain a Relief Fund!</a:t>
            </a:r>
            <a:endParaRPr dirty="0"/>
          </a:p>
        </p:txBody>
      </p:sp>
      <p:pic>
        <p:nvPicPr>
          <p:cNvPr id="120" name="Google Shape;120;p11" descr="Matplotlib Pie Charts"/>
          <p:cNvPicPr preferRelativeResize="0">
            <a:picLocks noGrp="1"/>
          </p:cNvPicPr>
          <p:nvPr>
            <p:ph type="body" idx="2"/>
          </p:nvPr>
        </p:nvPicPr>
        <p:blipFill rotWithShape="1">
          <a:blip r:embed="rId3">
            <a:alphaModFix/>
          </a:blip>
          <a:srcRect/>
          <a:stretch/>
        </p:blipFill>
        <p:spPr>
          <a:xfrm>
            <a:off x="4708526" y="2121477"/>
            <a:ext cx="4136979" cy="3089806"/>
          </a:xfrm>
          <a:prstGeom prst="rect">
            <a:avLst/>
          </a:prstGeom>
          <a:noFill/>
          <a:ln>
            <a:noFill/>
          </a:ln>
        </p:spPr>
      </p:pic>
      <p:sp>
        <p:nvSpPr>
          <p:cNvPr id="121" name="Google Shape;121;p11"/>
          <p:cNvSpPr txBox="1"/>
          <p:nvPr/>
        </p:nvSpPr>
        <p:spPr>
          <a:xfrm>
            <a:off x="5486400" y="2209800"/>
            <a:ext cx="28194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dirty="0">
                <a:solidFill>
                  <a:schemeClr val="dk1"/>
                </a:solidFill>
                <a:latin typeface="Calibri"/>
                <a:ea typeface="Calibri"/>
                <a:cs typeface="Calibri"/>
                <a:sym typeface="Calibri"/>
              </a:rPr>
              <a:t>VFW Post 23 Checking Account</a:t>
            </a:r>
            <a:endParaRPr dirty="0"/>
          </a:p>
        </p:txBody>
      </p:sp>
      <p:sp>
        <p:nvSpPr>
          <p:cNvPr id="122" name="Google Shape;122;p11"/>
          <p:cNvSpPr txBox="1"/>
          <p:nvPr/>
        </p:nvSpPr>
        <p:spPr>
          <a:xfrm>
            <a:off x="7620000" y="2895601"/>
            <a:ext cx="122550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General Fund</a:t>
            </a:r>
            <a:endParaRPr dirty="0"/>
          </a:p>
        </p:txBody>
      </p:sp>
      <p:cxnSp>
        <p:nvCxnSpPr>
          <p:cNvPr id="123" name="Google Shape;123;p11"/>
          <p:cNvCxnSpPr/>
          <p:nvPr/>
        </p:nvCxnSpPr>
        <p:spPr>
          <a:xfrm flipH="1">
            <a:off x="7346316" y="3121224"/>
            <a:ext cx="654685" cy="155377"/>
          </a:xfrm>
          <a:prstGeom prst="straightConnector1">
            <a:avLst/>
          </a:prstGeom>
          <a:noFill/>
          <a:ln w="9525" cap="flat" cmpd="sng">
            <a:solidFill>
              <a:schemeClr val="dk1"/>
            </a:solidFill>
            <a:prstDash val="solid"/>
            <a:miter lim="800000"/>
            <a:headEnd type="none" w="sm" len="sm"/>
            <a:tailEnd type="triangle" w="med" len="med"/>
          </a:ln>
        </p:spPr>
      </p:cxnSp>
      <p:sp>
        <p:nvSpPr>
          <p:cNvPr id="124" name="Google Shape;124;p11"/>
          <p:cNvSpPr txBox="1"/>
          <p:nvPr/>
        </p:nvSpPr>
        <p:spPr>
          <a:xfrm>
            <a:off x="4800600" y="3121224"/>
            <a:ext cx="10668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Relief Fund</a:t>
            </a:r>
            <a:endParaRPr dirty="0"/>
          </a:p>
        </p:txBody>
      </p:sp>
      <p:cxnSp>
        <p:nvCxnSpPr>
          <p:cNvPr id="125" name="Google Shape;125;p11"/>
          <p:cNvCxnSpPr/>
          <p:nvPr/>
        </p:nvCxnSpPr>
        <p:spPr>
          <a:xfrm>
            <a:off x="5638801" y="3334876"/>
            <a:ext cx="502285" cy="246525"/>
          </a:xfrm>
          <a:prstGeom prst="straightConnector1">
            <a:avLst/>
          </a:prstGeom>
          <a:noFill/>
          <a:ln w="9525" cap="flat" cmpd="sng">
            <a:solidFill>
              <a:schemeClr val="dk1"/>
            </a:solidFill>
            <a:prstDash val="solid"/>
            <a:miter lim="800000"/>
            <a:headEnd type="none" w="sm" len="sm"/>
            <a:tailEnd type="triangle" w="med" len="med"/>
          </a:ln>
        </p:spPr>
      </p:cxnSp>
      <p:sp>
        <p:nvSpPr>
          <p:cNvPr id="126" name="Google Shape;126;p11"/>
          <p:cNvSpPr txBox="1"/>
          <p:nvPr/>
        </p:nvSpPr>
        <p:spPr>
          <a:xfrm>
            <a:off x="5334000" y="4876801"/>
            <a:ext cx="1524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Post Building Fund</a:t>
            </a:r>
            <a:endParaRPr dirty="0"/>
          </a:p>
        </p:txBody>
      </p:sp>
      <p:cxnSp>
        <p:nvCxnSpPr>
          <p:cNvPr id="127" name="Google Shape;127;p11"/>
          <p:cNvCxnSpPr/>
          <p:nvPr/>
        </p:nvCxnSpPr>
        <p:spPr>
          <a:xfrm rot="10800000" flipH="1">
            <a:off x="6324600" y="4309648"/>
            <a:ext cx="304800" cy="490953"/>
          </a:xfrm>
          <a:prstGeom prst="straightConnector1">
            <a:avLst/>
          </a:prstGeom>
          <a:noFill/>
          <a:ln w="9525" cap="flat" cmpd="sng">
            <a:solidFill>
              <a:schemeClr val="dk1"/>
            </a:solidFill>
            <a:prstDash val="solid"/>
            <a:miter lim="800000"/>
            <a:headEnd type="none" w="sm" len="sm"/>
            <a:tailEnd type="triangle" w="med" len="med"/>
          </a:ln>
        </p:spPr>
      </p:cxnSp>
      <p:sp>
        <p:nvSpPr>
          <p:cNvPr id="128" name="Google Shape;128;p11"/>
          <p:cNvSpPr txBox="1"/>
          <p:nvPr/>
        </p:nvSpPr>
        <p:spPr>
          <a:xfrm>
            <a:off x="7772400" y="4038600"/>
            <a:ext cx="10731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Honor Guard Fund</a:t>
            </a:r>
            <a:endParaRPr dirty="0"/>
          </a:p>
        </p:txBody>
      </p:sp>
      <p:cxnSp>
        <p:nvCxnSpPr>
          <p:cNvPr id="129" name="Google Shape;129;p11"/>
          <p:cNvCxnSpPr/>
          <p:nvPr/>
        </p:nvCxnSpPr>
        <p:spPr>
          <a:xfrm rot="10800000">
            <a:off x="7346316" y="3977500"/>
            <a:ext cx="426085" cy="213500"/>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1405</Words>
  <Application>Microsoft Macintosh PowerPoint</Application>
  <PresentationFormat>On-screen Show (4:3)</PresentationFormat>
  <Paragraphs>175</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Times New Roman</vt:lpstr>
      <vt:lpstr>Calibri</vt:lpstr>
      <vt:lpstr>Verdana</vt:lpstr>
      <vt:lpstr>Office Theme</vt:lpstr>
      <vt:lpstr>Custom Design</vt:lpstr>
      <vt:lpstr>PowerPoint Presentation</vt:lpstr>
      <vt:lpstr>WHAT IS A VFW QUARTERMASTER?</vt:lpstr>
      <vt:lpstr>DUTIES OF THE QUARTERMASTER</vt:lpstr>
      <vt:lpstr>DUTIES OF THE QUARTERMASTER (cont.)</vt:lpstr>
      <vt:lpstr>PowerPoint Presentation</vt:lpstr>
      <vt:lpstr>TAKING OVER AS QUARTERMASTER</vt:lpstr>
      <vt:lpstr>BONDS - ACCOUNTABLE OFFICER</vt:lpstr>
      <vt:lpstr>BONDS – CLUB EMPLOYEES</vt:lpstr>
      <vt:lpstr> </vt:lpstr>
      <vt:lpstr>FINANCIAL REPORTING –  Quartermaster’s Ledger</vt:lpstr>
      <vt:lpstr>Quartermaster’s Ledger (cont.)</vt:lpstr>
      <vt:lpstr>Quartermaster’s Ledger (cont.)</vt:lpstr>
      <vt:lpstr>Quartermaster’s Ledger – Excel Sample</vt:lpstr>
      <vt:lpstr>DETAIL OF RECEIPTS  AND DISBURSEMENTS</vt:lpstr>
      <vt:lpstr>Monthly Financial Statement –  Sample</vt:lpstr>
      <vt:lpstr>CHECKS &amp; BALANCES</vt:lpstr>
      <vt:lpstr>Checks &amp; Balances (cont.)</vt:lpstr>
      <vt:lpstr>Checks &amp; Balances (cont.)</vt:lpstr>
      <vt:lpstr>Checks &amp; Balances (cont.)</vt:lpstr>
      <vt:lpstr>Checks &amp; Balances (cont.)</vt:lpstr>
      <vt:lpstr>ELECTRONIC BOOKKEEPING</vt:lpstr>
      <vt:lpstr>IMPORTANT DATES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Robert Schmidbauer</cp:lastModifiedBy>
  <cp:revision>3</cp:revision>
  <dcterms:created xsi:type="dcterms:W3CDTF">2018-09-13T15:53:27Z</dcterms:created>
  <dcterms:modified xsi:type="dcterms:W3CDTF">2023-08-21T22:50:38Z</dcterms:modified>
</cp:coreProperties>
</file>