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6"/>
  </p:notesMasterIdLst>
  <p:sldIdLst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8" roundtripDataSignature="AMtx7miTypeYRlXDbw4VLl67+7snfxAm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7"/>
    <p:restoredTop sz="94694"/>
  </p:normalViewPr>
  <p:slideViewPr>
    <p:cSldViewPr snapToGrid="0">
      <p:cViewPr varScale="1">
        <p:scale>
          <a:sx n="121" d="100"/>
          <a:sy n="121" d="100"/>
        </p:scale>
        <p:origin x="2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89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88" Type="http://customschemas.google.com/relationships/presentationmetadata" Target="meta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90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6" name="Google Shape;24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6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4" name="Google Shape;31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7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2" name="Google Shape;3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" name="Google Shape;33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9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" name="Google Shape;33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6" name="Google Shape;34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3" name="Google Shape;35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1" name="Google Shape;36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3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4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7" name="Google Shape;37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5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6" name="Google Shape;38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6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3" name="Google Shape;39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7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3" name="Google Shape;40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1" name="Google Shape;41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9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7" name="Google Shape;26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" name="Google Shape;27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0" name="Google Shape;2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8" name="Google Shape;29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5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6" name="Google Shape;30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8" name="Google Shape;38;p79"/>
          <p:cNvSpPr>
            <a:spLocks noGrp="1"/>
          </p:cNvSpPr>
          <p:nvPr>
            <p:ph type="chart" idx="2"/>
          </p:nvPr>
        </p:nvSpPr>
        <p:spPr>
          <a:xfrm>
            <a:off x="645459" y="1515035"/>
            <a:ext cx="7869891" cy="466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9" name="Google Shape;39;p79"/>
          <p:cNvSpPr txBox="1"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0"/>
          <p:cNvSpPr txBox="1">
            <a:spLocks noGrp="1"/>
          </p:cNvSpPr>
          <p:nvPr>
            <p:ph type="body" idx="1"/>
          </p:nvPr>
        </p:nvSpPr>
        <p:spPr>
          <a:xfrm>
            <a:off x="628650" y="1458072"/>
            <a:ext cx="3867150" cy="480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80"/>
          <p:cNvSpPr txBox="1">
            <a:spLocks noGrp="1"/>
          </p:cNvSpPr>
          <p:nvPr>
            <p:ph type="body" idx="2"/>
          </p:nvPr>
        </p:nvSpPr>
        <p:spPr>
          <a:xfrm>
            <a:off x="4648200" y="1458073"/>
            <a:ext cx="3867150" cy="479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8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4" name="Google Shape;44;p80"/>
          <p:cNvSpPr txBox="1"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7" name="Google Shape;47;p81"/>
          <p:cNvSpPr>
            <a:spLocks noGrp="1"/>
          </p:cNvSpPr>
          <p:nvPr>
            <p:ph type="tbl" idx="2"/>
          </p:nvPr>
        </p:nvSpPr>
        <p:spPr>
          <a:xfrm>
            <a:off x="609600" y="1524000"/>
            <a:ext cx="7905749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8" name="Google Shape;48;p81"/>
          <p:cNvSpPr txBox="1"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51" name="Google Shape;51;p82"/>
          <p:cNvSpPr txBox="1"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73"/>
          <p:cNvPicPr preferRelativeResize="0"/>
          <p:nvPr/>
        </p:nvPicPr>
        <p:blipFill rotWithShape="1">
          <a:blip r:embed="rId3">
            <a:alphaModFix/>
          </a:blip>
          <a:srcRect l="28941"/>
          <a:stretch/>
        </p:blipFill>
        <p:spPr>
          <a:xfrm>
            <a:off x="1" y="0"/>
            <a:ext cx="385911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4401" y="623548"/>
            <a:ext cx="3494500" cy="122178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5"/>
          <p:cNvSpPr/>
          <p:nvPr/>
        </p:nvSpPr>
        <p:spPr>
          <a:xfrm>
            <a:off x="0" y="1252728"/>
            <a:ext cx="9144000" cy="560527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7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17" name="Google Shape;17;p75"/>
          <p:cNvCxnSpPr/>
          <p:nvPr/>
        </p:nvCxnSpPr>
        <p:spPr>
          <a:xfrm>
            <a:off x="0" y="1243584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" name="Google Shape;18;p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97845" y="273873"/>
            <a:ext cx="1977485" cy="69198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 txBox="1"/>
          <p:nvPr/>
        </p:nvSpPr>
        <p:spPr>
          <a:xfrm>
            <a:off x="0" y="264417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Beginner’s Review and Refresher to Being a Trustee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sp>
        <p:nvSpPr>
          <p:cNvPr id="317" name="Google Shape;317;p36"/>
          <p:cNvSpPr txBox="1"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Completing The Report Of Audit (cont.)</a:t>
            </a:r>
            <a:endParaRPr dirty="0"/>
          </a:p>
        </p:txBody>
      </p:sp>
      <p:sp>
        <p:nvSpPr>
          <p:cNvPr id="318" name="Google Shape;318;p36"/>
          <p:cNvSpPr txBox="1"/>
          <p:nvPr/>
        </p:nvSpPr>
        <p:spPr>
          <a:xfrm>
            <a:off x="384313" y="1690062"/>
            <a:ext cx="813103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top with the correct Post Number and date of the Fiscal Quarters end.  You will add the District number and then the Post number.</a:t>
            </a:r>
            <a:endParaRPr dirty="0"/>
          </a:p>
        </p:txBody>
      </p:sp>
      <p:pic>
        <p:nvPicPr>
          <p:cNvPr id="319" name="Google Shape;319;p36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279" y="3429000"/>
            <a:ext cx="8503441" cy="196712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sp>
        <p:nvSpPr>
          <p:cNvPr id="325" name="Google Shape;325;p37"/>
          <p:cNvSpPr txBox="1"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Completing The Report Of Audit (cont.)</a:t>
            </a:r>
            <a:endParaRPr dirty="0"/>
          </a:p>
        </p:txBody>
      </p:sp>
      <p:sp>
        <p:nvSpPr>
          <p:cNvPr id="326" name="Google Shape;326;p37"/>
          <p:cNvSpPr txBox="1"/>
          <p:nvPr/>
        </p:nvSpPr>
        <p:spPr>
          <a:xfrm>
            <a:off x="215153" y="1756323"/>
            <a:ext cx="3856383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FUNDS should already be set by the Post Quartermaster.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 the previous quarterly audit and write the ending balances for each fund as the beginning balance for this audit.</a:t>
            </a:r>
            <a:endParaRPr dirty="0"/>
          </a:p>
        </p:txBody>
      </p:sp>
      <p:pic>
        <p:nvPicPr>
          <p:cNvPr id="327" name="Google Shape;327;p37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7043" y="1843285"/>
            <a:ext cx="3771429" cy="3171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  <p:sp>
        <p:nvSpPr>
          <p:cNvPr id="333" name="Google Shape;333;p38"/>
          <p:cNvSpPr txBox="1"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Completing The Report Of Audit (cont.)</a:t>
            </a:r>
            <a:endParaRPr dirty="0"/>
          </a:p>
        </p:txBody>
      </p:sp>
      <p:sp>
        <p:nvSpPr>
          <p:cNvPr id="334" name="Google Shape;334;p38"/>
          <p:cNvSpPr txBox="1"/>
          <p:nvPr/>
        </p:nvSpPr>
        <p:spPr>
          <a:xfrm>
            <a:off x="384313" y="1690062"/>
            <a:ext cx="3856383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been reviewing the Quartermaster’s Monthly Reports, all you need to do is add up the 3 monthly reports’ receipts and expenditures for each fund and notate the sum in the appropriate column.</a:t>
            </a:r>
            <a:endParaRPr dirty="0"/>
          </a:p>
        </p:txBody>
      </p:sp>
      <p:pic>
        <p:nvPicPr>
          <p:cNvPr id="335" name="Google Shape;335;p38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1116" y="1690062"/>
            <a:ext cx="4078571" cy="2328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sp>
        <p:nvSpPr>
          <p:cNvPr id="341" name="Google Shape;341;p39"/>
          <p:cNvSpPr txBox="1"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Completing The Report Of Audit (cont.)</a:t>
            </a:r>
            <a:endParaRPr dirty="0"/>
          </a:p>
        </p:txBody>
      </p:sp>
      <p:sp>
        <p:nvSpPr>
          <p:cNvPr id="342" name="Google Shape;342;p39"/>
          <p:cNvSpPr txBox="1"/>
          <p:nvPr/>
        </p:nvSpPr>
        <p:spPr>
          <a:xfrm>
            <a:off x="384313" y="1690062"/>
            <a:ext cx="813103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Next, take your starting Fund balance, add your receipts, subtract your expenditures and the total will be your ending balance.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need to add each column also to note totals in Boxes 14 and 15.</a:t>
            </a:r>
            <a:endParaRPr dirty="0"/>
          </a:p>
        </p:txBody>
      </p:sp>
      <p:pic>
        <p:nvPicPr>
          <p:cNvPr id="343" name="Google Shape;343;p39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5853" y="3435323"/>
            <a:ext cx="5772294" cy="282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  <p:sp>
        <p:nvSpPr>
          <p:cNvPr id="349" name="Google Shape;349;p40"/>
          <p:cNvSpPr txBox="1"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Example</a:t>
            </a:r>
            <a:endParaRPr dirty="0"/>
          </a:p>
        </p:txBody>
      </p:sp>
      <p:pic>
        <p:nvPicPr>
          <p:cNvPr id="350" name="Google Shape;350;p40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738" y="1548999"/>
            <a:ext cx="8829732" cy="4303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  <p:sp>
        <p:nvSpPr>
          <p:cNvPr id="356" name="Google Shape;356;p41"/>
          <p:cNvSpPr txBox="1"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Completing The Report Of Audit (cont.)</a:t>
            </a:r>
            <a:endParaRPr dirty="0"/>
          </a:p>
        </p:txBody>
      </p:sp>
      <p:sp>
        <p:nvSpPr>
          <p:cNvPr id="357" name="Google Shape;357;p41"/>
          <p:cNvSpPr txBox="1"/>
          <p:nvPr/>
        </p:nvSpPr>
        <p:spPr>
          <a:xfrm>
            <a:off x="384314" y="1690062"/>
            <a:ext cx="408167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payroll records and State and Federal tax filings to ensure payroll tax, use tax, and sales tax has been paid.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bottom part of Box 16 should remain constant for the year.</a:t>
            </a:r>
            <a:endParaRPr dirty="0"/>
          </a:p>
        </p:txBody>
      </p:sp>
      <p:pic>
        <p:nvPicPr>
          <p:cNvPr id="358" name="Google Shape;358;p41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2235" y="1690062"/>
            <a:ext cx="3443115" cy="3135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  <p:sp>
        <p:nvSpPr>
          <p:cNvPr id="364" name="Google Shape;364;p42"/>
          <p:cNvSpPr txBox="1"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Completing The Report Of Audit (cont.)</a:t>
            </a:r>
            <a:endParaRPr dirty="0"/>
          </a:p>
        </p:txBody>
      </p:sp>
      <p:sp>
        <p:nvSpPr>
          <p:cNvPr id="365" name="Google Shape;365;p42"/>
          <p:cNvSpPr txBox="1"/>
          <p:nvPr/>
        </p:nvSpPr>
        <p:spPr>
          <a:xfrm>
            <a:off x="384313" y="1690062"/>
            <a:ext cx="4028661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 you will enter the ending balance of the main checking account for the last day of the quarter.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enter any outstanding checks or deposits in transit.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will give you your account balance.</a:t>
            </a:r>
            <a:endParaRPr dirty="0"/>
          </a:p>
        </p:txBody>
      </p:sp>
      <p:pic>
        <p:nvPicPr>
          <p:cNvPr id="366" name="Google Shape;366;p42" descr="A picture containing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6779" y="1690062"/>
            <a:ext cx="3628571" cy="3304762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2"/>
          <p:cNvSpPr/>
          <p:nvPr/>
        </p:nvSpPr>
        <p:spPr>
          <a:xfrm rot="8684961">
            <a:off x="6440303" y="1447746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  <p:sp>
        <p:nvSpPr>
          <p:cNvPr id="373" name="Google Shape;373;p43"/>
          <p:cNvSpPr txBox="1"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Example</a:t>
            </a:r>
            <a:endParaRPr dirty="0"/>
          </a:p>
        </p:txBody>
      </p:sp>
      <p:pic>
        <p:nvPicPr>
          <p:cNvPr id="374" name="Google Shape;374;p43" descr="Graphical user interface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3904" y="1485484"/>
            <a:ext cx="5516191" cy="502133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  <p:sp>
        <p:nvSpPr>
          <p:cNvPr id="380" name="Google Shape;380;p44"/>
          <p:cNvSpPr txBox="1"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Completing The Report Of Audit (cont.)</a:t>
            </a:r>
            <a:endParaRPr dirty="0"/>
          </a:p>
        </p:txBody>
      </p:sp>
      <p:sp>
        <p:nvSpPr>
          <p:cNvPr id="381" name="Google Shape;381;p44"/>
          <p:cNvSpPr txBox="1"/>
          <p:nvPr/>
        </p:nvSpPr>
        <p:spPr>
          <a:xfrm>
            <a:off x="384313" y="1690062"/>
            <a:ext cx="4028661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Next, if you have a separate checking account for the canteen (recommended), you will complete the same as the General Fund Checking Account.</a:t>
            </a:r>
            <a:endParaRPr dirty="0"/>
          </a:p>
        </p:txBody>
      </p:sp>
      <p:pic>
        <p:nvPicPr>
          <p:cNvPr id="382" name="Google Shape;382;p44" descr="Graphical user interface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0163" y="1678421"/>
            <a:ext cx="3609524" cy="328571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3" name="Google Shape;383;p44"/>
          <p:cNvSpPr/>
          <p:nvPr/>
        </p:nvSpPr>
        <p:spPr>
          <a:xfrm rot="5400000">
            <a:off x="5193130" y="2132838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  <p:sp>
        <p:nvSpPr>
          <p:cNvPr id="389" name="Google Shape;389;p45"/>
          <p:cNvSpPr txBox="1"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Example</a:t>
            </a:r>
            <a:endParaRPr dirty="0"/>
          </a:p>
        </p:txBody>
      </p:sp>
      <p:pic>
        <p:nvPicPr>
          <p:cNvPr id="390" name="Google Shape;390;p45" descr="Graphical user interface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4919" y="1461811"/>
            <a:ext cx="5754162" cy="5259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sp>
        <p:nvSpPr>
          <p:cNvPr id="254" name="Google Shape;254;p28"/>
          <p:cNvSpPr txBox="1"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What is a VFW Post Trustee</a:t>
            </a:r>
            <a:endParaRPr dirty="0"/>
          </a:p>
        </p:txBody>
      </p:sp>
      <p:sp>
        <p:nvSpPr>
          <p:cNvPr id="255" name="Google Shape;255;p28"/>
          <p:cNvSpPr txBox="1"/>
          <p:nvPr/>
        </p:nvSpPr>
        <p:spPr>
          <a:xfrm>
            <a:off x="384313" y="1690062"/>
            <a:ext cx="8131037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Post Trustee is: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reviewer of Quartermaster and Adjutant records</a:t>
            </a:r>
            <a:endParaRPr dirty="0"/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First line of defense against embezzlement</a:t>
            </a:r>
            <a:endParaRPr dirty="0"/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Not allowed to serve on a committee whose records are audited</a:t>
            </a:r>
            <a:endParaRPr dirty="0"/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Elected to a three-year term</a:t>
            </a:r>
            <a:endParaRPr dirty="0"/>
          </a:p>
        </p:txBody>
      </p:sp>
      <p:pic>
        <p:nvPicPr>
          <p:cNvPr id="256" name="Google Shape;256;p28" descr="Vfw Trustees&amp;#39; Report Of Audit Form Fillable - Fill Online, Printable,  Fillable, Blank | pdfFill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8750" y="3478721"/>
            <a:ext cx="2438400" cy="324275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7" name="Google Shape;25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4914" y="4327274"/>
            <a:ext cx="3005636" cy="2003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  <p:sp>
        <p:nvSpPr>
          <p:cNvPr id="396" name="Google Shape;396;p46"/>
          <p:cNvSpPr txBox="1"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Completing The Report Of Audit (cont.)</a:t>
            </a:r>
            <a:endParaRPr dirty="0"/>
          </a:p>
        </p:txBody>
      </p:sp>
      <p:sp>
        <p:nvSpPr>
          <p:cNvPr id="397" name="Google Shape;397;p46"/>
          <p:cNvSpPr txBox="1"/>
          <p:nvPr/>
        </p:nvSpPr>
        <p:spPr>
          <a:xfrm>
            <a:off x="384313" y="1690062"/>
            <a:ext cx="84151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Lastly, you will enter the amounts from any Savings Accounts and/or Bonds and Investment Accounts.</a:t>
            </a:r>
            <a:endParaRPr dirty="0"/>
          </a:p>
        </p:txBody>
      </p:sp>
      <p:pic>
        <p:nvPicPr>
          <p:cNvPr id="398" name="Google Shape;398;p46" descr="Graphical user interface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0333" y="2515168"/>
            <a:ext cx="4202319" cy="3841182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6"/>
          <p:cNvSpPr/>
          <p:nvPr/>
        </p:nvSpPr>
        <p:spPr>
          <a:xfrm rot="5400000">
            <a:off x="6425185" y="4769806"/>
            <a:ext cx="256032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6"/>
          <p:cNvSpPr/>
          <p:nvPr/>
        </p:nvSpPr>
        <p:spPr>
          <a:xfrm rot="5400000">
            <a:off x="6425185" y="5474686"/>
            <a:ext cx="256032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  <p:sp>
        <p:nvSpPr>
          <p:cNvPr id="406" name="Google Shape;406;p47"/>
          <p:cNvSpPr txBox="1"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Example</a:t>
            </a:r>
            <a:endParaRPr dirty="0"/>
          </a:p>
        </p:txBody>
      </p:sp>
      <p:sp>
        <p:nvSpPr>
          <p:cNvPr id="407" name="Google Shape;407;p47"/>
          <p:cNvSpPr txBox="1"/>
          <p:nvPr/>
        </p:nvSpPr>
        <p:spPr>
          <a:xfrm>
            <a:off x="215153" y="1643270"/>
            <a:ext cx="85445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Quartermaster’s accounting and the bank statements match, then Box 17’s bottom line will match Box 15’s total.</a:t>
            </a:r>
            <a:endParaRPr dirty="0"/>
          </a:p>
        </p:txBody>
      </p:sp>
      <p:pic>
        <p:nvPicPr>
          <p:cNvPr id="408" name="Google Shape;408;p47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8582" y="2489608"/>
            <a:ext cx="4192590" cy="3866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 dirty="0"/>
          </a:p>
        </p:txBody>
      </p:sp>
      <p:sp>
        <p:nvSpPr>
          <p:cNvPr id="414" name="Google Shape;414;p48"/>
          <p:cNvSpPr txBox="1"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Completing The Report Of Audit (cont.)</a:t>
            </a:r>
            <a:endParaRPr dirty="0"/>
          </a:p>
        </p:txBody>
      </p:sp>
      <p:sp>
        <p:nvSpPr>
          <p:cNvPr id="415" name="Google Shape;415;p48"/>
          <p:cNvSpPr txBox="1"/>
          <p:nvPr/>
        </p:nvSpPr>
        <p:spPr>
          <a:xfrm>
            <a:off x="384313" y="1690062"/>
            <a:ext cx="834887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finalize the audit, the information in Box 18 must be completed which includes at least two (2) Trustee’s signatures and the Post Commander’s signature.</a:t>
            </a:r>
            <a:endParaRPr dirty="0"/>
          </a:p>
        </p:txBody>
      </p:sp>
      <p:pic>
        <p:nvPicPr>
          <p:cNvPr id="416" name="Google Shape;416;p48" descr="Graphical user interface, text, application, emai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5582" y="2823507"/>
            <a:ext cx="7146332" cy="3415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 dirty="0"/>
          </a:p>
        </p:txBody>
      </p:sp>
      <p:sp>
        <p:nvSpPr>
          <p:cNvPr id="422" name="Google Shape;422;p49"/>
          <p:cNvSpPr txBox="1"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In Review</a:t>
            </a:r>
            <a:endParaRPr dirty="0"/>
          </a:p>
        </p:txBody>
      </p:sp>
      <p:sp>
        <p:nvSpPr>
          <p:cNvPr id="423" name="Google Shape;423;p49"/>
          <p:cNvSpPr txBox="1"/>
          <p:nvPr/>
        </p:nvSpPr>
        <p:spPr>
          <a:xfrm>
            <a:off x="384313" y="1690062"/>
            <a:ext cx="8348870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Post must maintain a Relief Fund (Section 219)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Column 13, Ending Balance shall not be a negative number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Double check your math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have a General Fund and Relief Fund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keep cash on hand, it should be noted in FUNDS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must submit an audit with the appropriate signatures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sp>
        <p:nvSpPr>
          <p:cNvPr id="263" name="Google Shape;263;p29"/>
          <p:cNvSpPr txBox="1"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Duties of the Post Trustee</a:t>
            </a:r>
            <a:endParaRPr dirty="0"/>
          </a:p>
        </p:txBody>
      </p:sp>
      <p:sp>
        <p:nvSpPr>
          <p:cNvPr id="264" name="Google Shape;264;p29"/>
          <p:cNvSpPr txBox="1"/>
          <p:nvPr/>
        </p:nvSpPr>
        <p:spPr>
          <a:xfrm>
            <a:off x="384313" y="1690062"/>
            <a:ext cx="8131037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7493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duties are set forth in the National Manuel of Procedure, Section 218(a)(11)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508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Monthly Report of Receipts and Expenditures.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12700" lvl="0" indent="-22860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LcPeriod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a full audit within 30 days .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56514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LcPeriod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audit shall be in accordance and on an Adjutant General approved form. 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138430" lvl="0" indent="-228600" algn="just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LcPeriod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 other duties as may be required.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sp>
        <p:nvSpPr>
          <p:cNvPr id="270" name="Google Shape;270;p30"/>
          <p:cNvSpPr txBox="1"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What To Watch Out For!</a:t>
            </a:r>
            <a:endParaRPr dirty="0"/>
          </a:p>
        </p:txBody>
      </p:sp>
      <p:sp>
        <p:nvSpPr>
          <p:cNvPr id="271" name="Google Shape;271;p30"/>
          <p:cNvSpPr txBox="1"/>
          <p:nvPr/>
        </p:nvSpPr>
        <p:spPr>
          <a:xfrm>
            <a:off x="215153" y="1535674"/>
            <a:ext cx="8597543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98450" marR="13843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Deposits of only a portion of the proceeds</a:t>
            </a:r>
            <a:endParaRPr dirty="0"/>
          </a:p>
          <a:p>
            <a:pPr marL="241300" marR="138430" lvl="0" indent="-101600" algn="just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450" marR="138430" lvl="0" indent="-285750" algn="just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stubs payable to someone else and check made out to QM, Commanders or Bar Managers / Bingo Chairs (People in charge of the money)</a:t>
            </a:r>
            <a:endParaRPr dirty="0"/>
          </a:p>
          <a:p>
            <a:pPr marL="298450" marR="138430" lvl="0" indent="-158750" algn="just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450" marR="138430" lvl="0" indent="-285750" algn="just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Securing personal loans with a Post check</a:t>
            </a:r>
            <a:endParaRPr dirty="0"/>
          </a:p>
          <a:p>
            <a:pPr marL="298450" marR="138430" lvl="0" indent="-158750" algn="just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450" marR="138430" lvl="0" indent="-285750" algn="just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Fake Bank statements / Fake break-ins</a:t>
            </a:r>
            <a:endParaRPr dirty="0"/>
          </a:p>
          <a:p>
            <a:pPr marL="298450" marR="138430" lvl="0" indent="-158750" algn="just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450" marR="138430" lvl="0" indent="-285750" algn="just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Collection of dues or raffle money, but not deposited</a:t>
            </a:r>
            <a:endParaRPr dirty="0"/>
          </a:p>
          <a:p>
            <a:pPr marL="298450" marR="138430" lvl="0" indent="-158750" algn="just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450" marR="138430" lvl="0" indent="-285750" algn="just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Cashed Post bonds/investments, pocketed the money</a:t>
            </a:r>
            <a:endParaRPr dirty="0"/>
          </a:p>
          <a:p>
            <a:pPr marL="298450" marR="138430" lvl="0" indent="-158750" algn="just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8450" marR="138430" lvl="0" indent="-285750" algn="just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Paid personal credit cards with Post funds or used Post checking account or credit card for personal use.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sp>
        <p:nvSpPr>
          <p:cNvPr id="277" name="Google Shape;277;p31"/>
          <p:cNvSpPr txBox="1"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Danger Signs</a:t>
            </a:r>
            <a:endParaRPr dirty="0"/>
          </a:p>
        </p:txBody>
      </p:sp>
      <p:sp>
        <p:nvSpPr>
          <p:cNvPr id="278" name="Google Shape;278;p31"/>
          <p:cNvSpPr txBox="1"/>
          <p:nvPr/>
        </p:nvSpPr>
        <p:spPr>
          <a:xfrm>
            <a:off x="215153" y="1535674"/>
            <a:ext cx="8131037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Stalling with getting books ready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Slowness in paying bills or delay in depositing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Carrying large amounts of “Cash on Hand”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Incorrect information on checks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Complaints from “Members” who haven’t received ID card or magazine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Uncleared checks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Lifestyle changes of the QM, Commander or Employee (People in charge of the money)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sp>
        <p:nvSpPr>
          <p:cNvPr id="284" name="Google Shape;284;p32"/>
          <p:cNvSpPr txBox="1"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Canteen Issues</a:t>
            </a:r>
            <a:endParaRPr dirty="0"/>
          </a:p>
        </p:txBody>
      </p:sp>
      <p:sp>
        <p:nvSpPr>
          <p:cNvPr id="285" name="Google Shape;285;p32"/>
          <p:cNvSpPr txBox="1"/>
          <p:nvPr/>
        </p:nvSpPr>
        <p:spPr>
          <a:xfrm>
            <a:off x="384313" y="1690062"/>
            <a:ext cx="8131037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Padded liquor inventory</a:t>
            </a:r>
            <a:endParaRPr dirty="0"/>
          </a:p>
          <a:p>
            <a:pPr marL="171450" marR="0" lvl="0" indent="-44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Bad or fictitious checks made out to “Cash”</a:t>
            </a:r>
            <a:endParaRPr dirty="0"/>
          </a:p>
          <a:p>
            <a:pPr marL="171450" marR="0" lvl="0" indent="-44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Leakage of petty cash</a:t>
            </a:r>
            <a:endParaRPr dirty="0"/>
          </a:p>
          <a:p>
            <a:pPr marL="171450" marR="0" lvl="0" indent="-44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Padded payroll</a:t>
            </a:r>
            <a:endParaRPr dirty="0"/>
          </a:p>
          <a:p>
            <a:pPr marL="171450" marR="0" lvl="0" indent="-44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Bootlegging on the side</a:t>
            </a:r>
            <a:endParaRPr dirty="0"/>
          </a:p>
          <a:p>
            <a:pPr marL="171450" marR="0" lvl="0" indent="-44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Kickbacks from suppliers</a:t>
            </a:r>
            <a:endParaRPr dirty="0"/>
          </a:p>
          <a:p>
            <a:pPr marL="171450" marR="0" lvl="0" indent="-44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Gambling operations on the side</a:t>
            </a:r>
            <a:endParaRPr dirty="0"/>
          </a:p>
          <a:p>
            <a:pPr marL="171450" marR="0" lvl="0" indent="-44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Employees stealing inventory</a:t>
            </a:r>
            <a:endParaRPr dirty="0"/>
          </a:p>
        </p:txBody>
      </p:sp>
      <p:pic>
        <p:nvPicPr>
          <p:cNvPr id="286" name="Google Shape;286;p32" descr="Bar Inventory Programs: Are You Leaving Money on the Table? | Bar and  Restaurant Coa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2403" y="4002157"/>
            <a:ext cx="4137284" cy="206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2" descr="Bad checks for good hay | Hay and Forage Magaz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5779" y="1993625"/>
            <a:ext cx="2981739" cy="1174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  <p:sp>
        <p:nvSpPr>
          <p:cNvPr id="293" name="Google Shape;293;p33"/>
          <p:cNvSpPr txBox="1"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Complete Audit of ALL Post Business Operations</a:t>
            </a:r>
            <a:endParaRPr dirty="0"/>
          </a:p>
        </p:txBody>
      </p:sp>
      <p:sp>
        <p:nvSpPr>
          <p:cNvPr id="294" name="Google Shape;294;p33"/>
          <p:cNvSpPr txBox="1"/>
          <p:nvPr/>
        </p:nvSpPr>
        <p:spPr>
          <a:xfrm>
            <a:off x="215153" y="1491279"/>
            <a:ext cx="8131037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and approve all regular, monthly inventory taken by Board of Management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Dated cash register tapes or POS for each day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Day sheet of bar sales for each day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stubs, cancelled checks, bank statements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Receipts for all bills paid in cash (Should be NONE)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Records of all stock purchases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Accounting for income from all non-bar sources</a:t>
            </a:r>
            <a:endParaRPr dirty="0"/>
          </a:p>
        </p:txBody>
      </p:sp>
      <p:pic>
        <p:nvPicPr>
          <p:cNvPr id="295" name="Google Shape;295;p33" descr="Handle With Care: Are Cash Register Receipts Giving You and Your Cashier A  Dose Of BPA? | Toxic-Free Fu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0" y="2199861"/>
            <a:ext cx="2495550" cy="3260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sp>
        <p:nvSpPr>
          <p:cNvPr id="301" name="Google Shape;301;p34"/>
          <p:cNvSpPr txBox="1"/>
          <p:nvPr/>
        </p:nvSpPr>
        <p:spPr>
          <a:xfrm>
            <a:off x="384313" y="1690062"/>
            <a:ext cx="8131037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Completed federal and state payroll tax forms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Payroll records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licenses and permits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bills and vouchers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of unpaid bills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records as necessary</a:t>
            </a:r>
            <a:endParaRPr dirty="0"/>
          </a:p>
        </p:txBody>
      </p:sp>
      <p:pic>
        <p:nvPicPr>
          <p:cNvPr id="302" name="Google Shape;302;p34" descr="Posting of License and License Conditions | Alcoholic Beverage Contr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8017" y="2425975"/>
            <a:ext cx="3140766" cy="400948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4"/>
          <p:cNvSpPr txBox="1">
            <a:spLocks noGrp="1"/>
          </p:cNvSpPr>
          <p:nvPr>
            <p:ph type="title"/>
          </p:nvPr>
        </p:nvSpPr>
        <p:spPr>
          <a:xfrm>
            <a:off x="215900" y="134938"/>
            <a:ext cx="633730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Complete Audit of ALL Post Business Operations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sp>
        <p:nvSpPr>
          <p:cNvPr id="309" name="Google Shape;309;p35"/>
          <p:cNvSpPr txBox="1"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Completing The Report Of Audit</a:t>
            </a:r>
            <a:endParaRPr dirty="0"/>
          </a:p>
        </p:txBody>
      </p:sp>
      <p:sp>
        <p:nvSpPr>
          <p:cNvPr id="310" name="Google Shape;310;p35"/>
          <p:cNvSpPr txBox="1"/>
          <p:nvPr/>
        </p:nvSpPr>
        <p:spPr>
          <a:xfrm>
            <a:off x="384313" y="1690062"/>
            <a:ext cx="8131037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Documents you will need to complete the audit: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Last quarter’s audit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three Quartermaster’s Monthly Reports for the quarter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Quartermaster’s Ledger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Deposits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Expenditures (Receipts)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Statements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Checking Account(s)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Savings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Investments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Tax filings</a:t>
            </a:r>
            <a:endParaRPr dirty="0"/>
          </a:p>
        </p:txBody>
      </p:sp>
      <p:pic>
        <p:nvPicPr>
          <p:cNvPr id="311" name="Google Shape;311;p35" descr="Understanding Your Bank Statement | DepositAccoun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9549" y="3054067"/>
            <a:ext cx="3494093" cy="343949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909</Words>
  <Application>Microsoft Macintosh PowerPoint</Application>
  <PresentationFormat>On-screen Show (4:3)</PresentationFormat>
  <Paragraphs>166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Times New Roman</vt:lpstr>
      <vt:lpstr>Calibri</vt:lpstr>
      <vt:lpstr>Verdana</vt:lpstr>
      <vt:lpstr>Office Theme</vt:lpstr>
      <vt:lpstr>Custom Design</vt:lpstr>
      <vt:lpstr>PowerPoint Presentation</vt:lpstr>
      <vt:lpstr>What is a VFW Post Trustee</vt:lpstr>
      <vt:lpstr>Duties of the Post Trustee</vt:lpstr>
      <vt:lpstr>What To Watch Out For!</vt:lpstr>
      <vt:lpstr>Danger Signs</vt:lpstr>
      <vt:lpstr>Canteen Issues</vt:lpstr>
      <vt:lpstr>Complete Audit of ALL Post Business Operations</vt:lpstr>
      <vt:lpstr>Complete Audit of ALL Post Business Operations</vt:lpstr>
      <vt:lpstr>Completing The Report Of Audit</vt:lpstr>
      <vt:lpstr>Completing The Report Of Audit (cont.)</vt:lpstr>
      <vt:lpstr>Completing The Report Of Audit (cont.)</vt:lpstr>
      <vt:lpstr>Completing The Report Of Audit (cont.)</vt:lpstr>
      <vt:lpstr>Completing The Report Of Audit (cont.)</vt:lpstr>
      <vt:lpstr>Example</vt:lpstr>
      <vt:lpstr>Completing The Report Of Audit (cont.)</vt:lpstr>
      <vt:lpstr>Completing The Report Of Audit (cont.)</vt:lpstr>
      <vt:lpstr>Example</vt:lpstr>
      <vt:lpstr>Completing The Report Of Audit (cont.)</vt:lpstr>
      <vt:lpstr>Example</vt:lpstr>
      <vt:lpstr>Completing The Report Of Audit (cont.)</vt:lpstr>
      <vt:lpstr>Example</vt:lpstr>
      <vt:lpstr>Completing The Report Of Audit (cont.)</vt:lpstr>
      <vt:lpstr>In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Levy</dc:creator>
  <cp:lastModifiedBy>Robert Schmidbauer</cp:lastModifiedBy>
  <cp:revision>3</cp:revision>
  <dcterms:created xsi:type="dcterms:W3CDTF">2018-09-13T15:53:27Z</dcterms:created>
  <dcterms:modified xsi:type="dcterms:W3CDTF">2023-08-21T22:51:10Z</dcterms:modified>
</cp:coreProperties>
</file>