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2"/>
  </p:notesMasterIdLst>
  <p:sldIdLst>
    <p:sldId id="296" r:id="rId3"/>
    <p:sldId id="297" r:id="rId4"/>
    <p:sldId id="298" r:id="rId5"/>
    <p:sldId id="299" r:id="rId6"/>
    <p:sldId id="300" r:id="rId7"/>
    <p:sldId id="301" r:id="rId8"/>
    <p:sldId id="302" r:id="rId9"/>
    <p:sldId id="303" r:id="rId10"/>
    <p:sldId id="304" r:id="rId11"/>
  </p:sldIdLst>
  <p:sldSz cx="9144000" cy="6858000" type="screen4x3"/>
  <p:notesSz cx="7023100" cy="9309100"/>
  <p:embeddedFontLst>
    <p:embeddedFont>
      <p:font typeface="Calibri" panose="020F0502020204030204" pitchFamily="34" charset="0"/>
      <p:regular r:id="rId13"/>
      <p:bold r:id="rId14"/>
      <p:italic r:id="rId15"/>
      <p:boldItalic r:id="rId16"/>
    </p:embeddedFont>
    <p:embeddedFont>
      <p:font typeface="PT Serif" panose="020A0603040505020204" pitchFamily="18"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jVr20JU8CneerIhif66sWVNIbP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5"/>
    <p:restoredTop sz="94694"/>
  </p:normalViewPr>
  <p:slideViewPr>
    <p:cSldViewPr snapToGrid="0">
      <p:cViewPr varScale="1">
        <p:scale>
          <a:sx n="121" d="100"/>
          <a:sy n="121" d="100"/>
        </p:scale>
        <p:origin x="1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85" Type="http://schemas.openxmlformats.org/officeDocument/2006/relationships/theme" Target="theme/theme1.xml"/><Relationship Id="rId3" Type="http://schemas.openxmlformats.org/officeDocument/2006/relationships/slide" Target="slides/slide1.xml"/><Relationship Id="rId8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82"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7.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27" name="Google Shape;327;p4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32" name="Google Shape;332;p4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39" name="Google Shape;339;p4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46" name="Google Shape;346;p4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53" name="Google Shape;353;p4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6: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60" name="Google Shape;360;p4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67" name="Google Shape;367;p4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74" name="Google Shape;374;p4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82" name="Google Shape;382;p4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1" name="Google Shape;21;p66"/>
          <p:cNvSpPr>
            <a:spLocks noGrp="1"/>
          </p:cNvSpPr>
          <p:nvPr>
            <p:ph type="chart" idx="2"/>
          </p:nvPr>
        </p:nvSpPr>
        <p:spPr>
          <a:xfrm>
            <a:off x="645459" y="1515035"/>
            <a:ext cx="7869891" cy="4661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66"/>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67"/>
          <p:cNvSpPr txBox="1">
            <a:spLocks noGrp="1"/>
          </p:cNvSpPr>
          <p:nvPr>
            <p:ph type="body" idx="1"/>
          </p:nvPr>
        </p:nvSpPr>
        <p:spPr>
          <a:xfrm>
            <a:off x="628650" y="1393236"/>
            <a:ext cx="7886700" cy="488205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6" name="Google Shape;26;p67"/>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68"/>
          <p:cNvSpPr txBox="1">
            <a:spLocks noGrp="1"/>
          </p:cNvSpPr>
          <p:nvPr>
            <p:ph type="body" idx="1"/>
          </p:nvPr>
        </p:nvSpPr>
        <p:spPr>
          <a:xfrm>
            <a:off x="628650" y="1458072"/>
            <a:ext cx="3867150" cy="480825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68"/>
          <p:cNvSpPr txBox="1">
            <a:spLocks noGrp="1"/>
          </p:cNvSpPr>
          <p:nvPr>
            <p:ph type="body" idx="2"/>
          </p:nvPr>
        </p:nvSpPr>
        <p:spPr>
          <a:xfrm>
            <a:off x="4648200" y="1458073"/>
            <a:ext cx="3867150" cy="479032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1" name="Google Shape;31;p68"/>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2"/>
        <p:cNvGrpSpPr/>
        <p:nvPr/>
      </p:nvGrpSpPr>
      <p:grpSpPr>
        <a:xfrm>
          <a:off x="0" y="0"/>
          <a:ext cx="0" cy="0"/>
          <a:chOff x="0" y="0"/>
          <a:chExt cx="0" cy="0"/>
        </a:xfrm>
      </p:grpSpPr>
      <p:sp>
        <p:nvSpPr>
          <p:cNvPr id="33" name="Google Shape;33;p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4" name="Google Shape;34;p69"/>
          <p:cNvSpPr>
            <a:spLocks noGrp="1"/>
          </p:cNvSpPr>
          <p:nvPr>
            <p:ph type="tbl" idx="2"/>
          </p:nvPr>
        </p:nvSpPr>
        <p:spPr>
          <a:xfrm>
            <a:off x="609600" y="1524000"/>
            <a:ext cx="7905749" cy="472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69"/>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8" name="Google Shape;38;p70"/>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 name="Google Shape;11;p63"/>
          <p:cNvPicPr preferRelativeResize="0"/>
          <p:nvPr/>
        </p:nvPicPr>
        <p:blipFill rotWithShape="1">
          <a:blip r:embed="rId3">
            <a:alphaModFix/>
          </a:blip>
          <a:srcRect l="28941"/>
          <a:stretch/>
        </p:blipFill>
        <p:spPr>
          <a:xfrm>
            <a:off x="1" y="0"/>
            <a:ext cx="3859110" cy="6858000"/>
          </a:xfrm>
          <a:prstGeom prst="rect">
            <a:avLst/>
          </a:prstGeom>
          <a:noFill/>
          <a:ln>
            <a:noFill/>
          </a:ln>
        </p:spPr>
      </p:pic>
      <p:pic>
        <p:nvPicPr>
          <p:cNvPr id="12" name="Google Shape;12;p63"/>
          <p:cNvPicPr preferRelativeResize="0"/>
          <p:nvPr/>
        </p:nvPicPr>
        <p:blipFill rotWithShape="1">
          <a:blip r:embed="rId4">
            <a:alphaModFix/>
          </a:blip>
          <a:srcRect/>
          <a:stretch/>
        </p:blipFill>
        <p:spPr>
          <a:xfrm>
            <a:off x="4854401" y="623548"/>
            <a:ext cx="3494500" cy="1221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65"/>
          <p:cNvSpPr/>
          <p:nvPr/>
        </p:nvSpPr>
        <p:spPr>
          <a:xfrm>
            <a:off x="0" y="1252728"/>
            <a:ext cx="9144000" cy="56052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65"/>
          <p:cNvCxnSpPr/>
          <p:nvPr/>
        </p:nvCxnSpPr>
        <p:spPr>
          <a:xfrm>
            <a:off x="0" y="1243584"/>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18" name="Google Shape;18;p65"/>
          <p:cNvPicPr preferRelativeResize="0"/>
          <p:nvPr/>
        </p:nvPicPr>
        <p:blipFill rotWithShape="1">
          <a:blip r:embed="rId7">
            <a:alphaModFix/>
          </a:blip>
          <a:srcRect/>
          <a:stretch/>
        </p:blipFill>
        <p:spPr>
          <a:xfrm>
            <a:off x="6797845" y="273873"/>
            <a:ext cx="1977485" cy="6919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p:nvPr/>
        </p:nvSpPr>
        <p:spPr>
          <a:xfrm>
            <a:off x="0" y="2644170"/>
            <a:ext cx="91440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dk1"/>
                </a:solidFill>
                <a:latin typeface="Calibri"/>
                <a:ea typeface="Calibri"/>
                <a:cs typeface="Calibri"/>
                <a:sym typeface="Calibri"/>
              </a:rPr>
              <a:t>Community Service Reporting </a:t>
            </a:r>
            <a:endParaRPr dirty="0"/>
          </a:p>
          <a:p>
            <a:pPr marL="0" marR="0" lvl="0" indent="0" algn="ctr" rtl="0">
              <a:spcBef>
                <a:spcPts val="0"/>
              </a:spcBef>
              <a:spcAft>
                <a:spcPts val="0"/>
              </a:spcAft>
              <a:buNone/>
            </a:pPr>
            <a:endParaRPr sz="48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335" name="Google Shape;335;p42"/>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Community Service Defined</a:t>
            </a:r>
            <a:endParaRPr dirty="0"/>
          </a:p>
        </p:txBody>
      </p:sp>
      <p:sp>
        <p:nvSpPr>
          <p:cNvPr id="336" name="Google Shape;336;p42"/>
          <p:cNvSpPr txBox="1"/>
          <p:nvPr/>
        </p:nvSpPr>
        <p:spPr>
          <a:xfrm>
            <a:off x="215152" y="1520687"/>
            <a:ext cx="859091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Definition of Community Service </a:t>
            </a:r>
            <a:r>
              <a:rPr lang="en-US" sz="2400" dirty="0">
                <a:solidFill>
                  <a:schemeClr val="dk1"/>
                </a:solidFill>
                <a:latin typeface="Arial"/>
                <a:ea typeface="Arial"/>
                <a:cs typeface="Arial"/>
                <a:sym typeface="Arial"/>
              </a:rPr>
              <a:t>– The National Community Service Trust Act defines community service: “encompasses any human act serving the common good; in the interest of the community.” Community service is further defined as “a service that is performed for the benefit of the public or its institutions.” Since 1899, community service has been a cornerstone of the VFW and reporting the millions of hours our members spend each year is important. It not only helps us ensure proper recognition for our members, but it helps showcase to the public our hard work and dedication. </a:t>
            </a:r>
            <a:endParaRPr sz="24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342" name="Google Shape;342;p43"/>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Community Service Reporting</a:t>
            </a:r>
            <a:endParaRPr dirty="0"/>
          </a:p>
        </p:txBody>
      </p:sp>
      <p:sp>
        <p:nvSpPr>
          <p:cNvPr id="343" name="Google Shape;343;p43"/>
          <p:cNvSpPr txBox="1"/>
          <p:nvPr/>
        </p:nvSpPr>
        <p:spPr>
          <a:xfrm>
            <a:off x="215152" y="1520687"/>
            <a:ext cx="859091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Reporting </a:t>
            </a:r>
            <a:r>
              <a:rPr lang="en-US" sz="1800" dirty="0">
                <a:solidFill>
                  <a:schemeClr val="dk1"/>
                </a:solidFill>
                <a:latin typeface="Arial"/>
                <a:ea typeface="Arial"/>
                <a:cs typeface="Arial"/>
                <a:sym typeface="Arial"/>
              </a:rPr>
              <a:t>– </a:t>
            </a:r>
            <a:r>
              <a:rPr lang="en-US" sz="1800" dirty="0">
                <a:solidFill>
                  <a:schemeClr val="dk1"/>
                </a:solidFill>
                <a:highlight>
                  <a:srgbClr val="FFFF00"/>
                </a:highlight>
                <a:latin typeface="Arial"/>
                <a:ea typeface="Arial"/>
                <a:cs typeface="Arial"/>
                <a:sym typeface="Arial"/>
              </a:rPr>
              <a:t>For the purposes of volunteer recognition, VFW community service hours must be performed by and as a representative of the Veterans of Foreign Wars. </a:t>
            </a:r>
            <a:r>
              <a:rPr lang="en-US" sz="1800" dirty="0">
                <a:solidFill>
                  <a:schemeClr val="dk1"/>
                </a:solidFill>
                <a:latin typeface="Arial"/>
                <a:ea typeface="Arial"/>
                <a:cs typeface="Arial"/>
                <a:sym typeface="Arial"/>
              </a:rPr>
              <a:t>As it is the intent of VFW community service to impact a broad spectrum of the local community, </a:t>
            </a:r>
            <a:r>
              <a:rPr lang="en-US" sz="1800" dirty="0">
                <a:solidFill>
                  <a:schemeClr val="dk1"/>
                </a:solidFill>
                <a:highlight>
                  <a:srgbClr val="FFFF00"/>
                </a:highlight>
                <a:latin typeface="Arial"/>
                <a:ea typeface="Arial"/>
                <a:cs typeface="Arial"/>
                <a:sym typeface="Arial"/>
              </a:rPr>
              <a:t>the work must also be performed for an organization outside of the VFW and its Auxiliary, and must be verified by an authorized representative of that organization. In addition, efforts performed for the benefit of the Post or Auxiliary should not be considered as community service. </a:t>
            </a:r>
            <a:r>
              <a:rPr lang="en-US" sz="1800" dirty="0">
                <a:solidFill>
                  <a:schemeClr val="dk1"/>
                </a:solidFill>
                <a:latin typeface="Arial"/>
                <a:ea typeface="Arial"/>
                <a:cs typeface="Arial"/>
                <a:sym typeface="Arial"/>
              </a:rPr>
              <a:t>This kind of effort could be maintenance, upkeep, or beautification of the Post home, cooking or serving a meal for a Post fund raiser, or working on bingo night. Please keep in mind that efforts that are part of the normal requirements of a Post or Auxiliary would not be considered community service. Examples of this include , but are not limited to, flying the American flag or the POW flag, conducting flag retirement programs, placing flags on graves, hosting bingo, Post dinners, “Buddy”® Poppy drives, or anything that only benefits the Post. A particularly controversial area in VFW community service is service to one’s church. Generally, these efforts are not considered community service for two reasons: They are not performed for the community at large; and they are part of an individual’s service to their faith and not to the VFW. </a:t>
            </a:r>
            <a:endParaRPr sz="240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349" name="Google Shape;349;p44"/>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Community Service </a:t>
            </a:r>
            <a:br>
              <a:rPr lang="en-US" sz="2800" dirty="0"/>
            </a:br>
            <a:r>
              <a:rPr lang="en-US" sz="2800" dirty="0"/>
              <a:t>Reporting Period</a:t>
            </a:r>
            <a:endParaRPr dirty="0"/>
          </a:p>
        </p:txBody>
      </p:sp>
      <p:sp>
        <p:nvSpPr>
          <p:cNvPr id="350" name="Google Shape;350;p44"/>
          <p:cNvSpPr txBox="1"/>
          <p:nvPr/>
        </p:nvSpPr>
        <p:spPr>
          <a:xfrm>
            <a:off x="215152" y="1520687"/>
            <a:ext cx="8590917"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The community service year is July 1 - June 30 annually. </a:t>
            </a:r>
            <a:r>
              <a:rPr lang="en-US" sz="2000" dirty="0">
                <a:solidFill>
                  <a:schemeClr val="dk1"/>
                </a:solidFill>
                <a:latin typeface="Arial"/>
                <a:ea typeface="Arial"/>
                <a:cs typeface="Arial"/>
                <a:sym typeface="Arial"/>
              </a:rPr>
              <a:t>Events should be reported 365 days a year and not weekly, monthly, or quarterly. This will be prevent forgetting the specific details of what events happened. All events should be reported online through VFW Department (state) online reporting websites or through the VFW Programs Dashboard Tool for those Departments who do not have an online solution. Lastly, do not forget that Posts can – and are highly encouraged – to report their Auxiliary community service events also. However, this is not mandatory because the Auxiliary has their own community service report which will only be submitted at the Post level. </a:t>
            </a:r>
            <a:endParaRPr sz="20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356" name="Google Shape;356;p45"/>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Community Service Value </a:t>
            </a:r>
            <a:endParaRPr dirty="0"/>
          </a:p>
        </p:txBody>
      </p:sp>
      <p:sp>
        <p:nvSpPr>
          <p:cNvPr id="357" name="Google Shape;357;p45"/>
          <p:cNvSpPr txBox="1"/>
          <p:nvPr/>
        </p:nvSpPr>
        <p:spPr>
          <a:xfrm>
            <a:off x="215152" y="1520687"/>
            <a:ext cx="8590917"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Value of a Volunteer Hour </a:t>
            </a:r>
            <a:r>
              <a:rPr lang="en-US" sz="2000" dirty="0">
                <a:solidFill>
                  <a:schemeClr val="dk1"/>
                </a:solidFill>
                <a:latin typeface="Arial"/>
                <a:ea typeface="Arial"/>
                <a:cs typeface="Arial"/>
                <a:sym typeface="Arial"/>
              </a:rPr>
              <a:t>– Volunteers in the United States hold up the foundation of civil society. They help their neighbors, serve their communities and provide their expertise. No matter what kind of volunteer work they do, they are contributing in invaluable ways. According to its Value of Volunteer Time report, Independent Sector, together with the Do-Good Institute, announced in April 2022, that the latest value of a volunteer hour is estimated to be $29.95, which is a 4.9% increase from 2020 to 2021. </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Value of a Mile </a:t>
            </a:r>
            <a:r>
              <a:rPr lang="en-US" sz="2000" dirty="0">
                <a:solidFill>
                  <a:schemeClr val="dk1"/>
                </a:solidFill>
                <a:latin typeface="Arial"/>
                <a:ea typeface="Arial"/>
                <a:cs typeface="Arial"/>
                <a:sym typeface="Arial"/>
              </a:rPr>
              <a:t>– You may already be familiar with the standard mileage rate for business. Every year the IRS issues standard mileage rates for business, medical and moving purposes, and charity. The rate for mileage in service or charitable organizations remains the same at $0.14 per mile. </a:t>
            </a:r>
            <a:endParaRPr sz="20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363" name="Google Shape;363;p46"/>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Community Service Impact</a:t>
            </a:r>
            <a:endParaRPr dirty="0"/>
          </a:p>
        </p:txBody>
      </p:sp>
      <p:sp>
        <p:nvSpPr>
          <p:cNvPr id="364" name="Google Shape;364;p46"/>
          <p:cNvSpPr txBox="1"/>
          <p:nvPr/>
        </p:nvSpPr>
        <p:spPr>
          <a:xfrm>
            <a:off x="215152" y="1520687"/>
            <a:ext cx="859091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Total Impact </a:t>
            </a:r>
            <a:r>
              <a:rPr lang="en-US" sz="2400" dirty="0">
                <a:solidFill>
                  <a:schemeClr val="dk1"/>
                </a:solidFill>
                <a:latin typeface="Arial"/>
                <a:ea typeface="Arial"/>
                <a:cs typeface="Arial"/>
                <a:sym typeface="Arial"/>
              </a:rPr>
              <a:t>– When figuring the total impact of your community service event, you must calculate the money spent on hosting and organizing the event, plus total hours all participating volunteers spent executing the event, plus the mileage for all volunteers who participated. This equals the total impact for the event, and when added up throughout the year can provide the Post’s annual community service total impact. </a:t>
            </a: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latin typeface="Arial"/>
                <a:ea typeface="Arial"/>
                <a:cs typeface="Arial"/>
                <a:sym typeface="Arial"/>
              </a:rPr>
              <a:t>$ + Hours + Mileage = Total Impact </a:t>
            </a:r>
            <a:endParaRPr sz="24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
        <p:nvSpPr>
          <p:cNvPr id="370" name="Google Shape;370;p47"/>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Examples of Good</a:t>
            </a:r>
            <a:br>
              <a:rPr lang="en-US" sz="2800" dirty="0"/>
            </a:br>
            <a:r>
              <a:rPr lang="en-US" sz="2800" dirty="0"/>
              <a:t>Community Service </a:t>
            </a:r>
            <a:endParaRPr dirty="0"/>
          </a:p>
        </p:txBody>
      </p:sp>
      <p:sp>
        <p:nvSpPr>
          <p:cNvPr id="371" name="Google Shape;371;p47"/>
          <p:cNvSpPr txBox="1"/>
          <p:nvPr/>
        </p:nvSpPr>
        <p:spPr>
          <a:xfrm>
            <a:off x="215152" y="1520687"/>
            <a:ext cx="8590917" cy="4524315"/>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Assisting of veterans within the community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Scholarships to youth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Sponsoring of youth teams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VA hospital work on behalf of the VFW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Blood drives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Legislative town halls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Care packages for troops, homeless etc.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Register to Vote campaigns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Food Bank support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Building of ramps for disabled veterans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Hosting job fairs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Visiting VA Homes &amp; nursing facilities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Community Clean Up activities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Natural Disaster Relief support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Clothing Drives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Donations to civic organizations within the community that align with our values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377" name="Google Shape;377;p48"/>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Examples of Non-Qualified</a:t>
            </a:r>
            <a:br>
              <a:rPr lang="en-US" sz="2800" dirty="0"/>
            </a:br>
            <a:r>
              <a:rPr lang="en-US" sz="2800" dirty="0"/>
              <a:t>Community Service</a:t>
            </a:r>
            <a:endParaRPr dirty="0"/>
          </a:p>
        </p:txBody>
      </p:sp>
      <p:sp>
        <p:nvSpPr>
          <p:cNvPr id="378" name="Google Shape;378;p48"/>
          <p:cNvSpPr txBox="1"/>
          <p:nvPr/>
        </p:nvSpPr>
        <p:spPr>
          <a:xfrm>
            <a:off x="215152" y="1520687"/>
            <a:ext cx="8590917" cy="3416320"/>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Flying the U.S. Flag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Flying the POW Flag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Post dinners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Bingo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Paid VFW Service Officer work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Personal efforts of a member volunteering at a church or other nonprofit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organizations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Buddy Poppy Drives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Membership Drives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Anything that directly benefits the Post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Reciting the pledge of allegiance at a Post meeting </a:t>
            </a:r>
            <a:endParaRPr dirty="0"/>
          </a:p>
          <a:p>
            <a:pPr marL="0" marR="0" lvl="0" indent="-1143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Charging, renting or loaning the Post hall to their Auxiliary or Cootie Pup-Tent </a:t>
            </a:r>
            <a:endParaRPr dirty="0"/>
          </a:p>
        </p:txBody>
      </p:sp>
      <p:sp>
        <p:nvSpPr>
          <p:cNvPr id="379" name="Google Shape;379;p48"/>
          <p:cNvSpPr txBox="1"/>
          <p:nvPr/>
        </p:nvSpPr>
        <p:spPr>
          <a:xfrm>
            <a:off x="506895" y="5433020"/>
            <a:ext cx="779227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99191C"/>
                </a:solidFill>
                <a:latin typeface="PT Serif"/>
                <a:ea typeface="PT Serif"/>
                <a:cs typeface="PT Serif"/>
                <a:sym typeface="PT Serif"/>
              </a:rPr>
              <a:t>Please note: These lists are not all inclusive but rather a frame of reference of what is good to host and report versus what events should not be reported. </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
        <p:nvSpPr>
          <p:cNvPr id="385" name="Google Shape;385;p49"/>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2800" dirty="0"/>
              <a:t>OMS Community Service Demo</a:t>
            </a:r>
            <a:endParaRPr dirty="0"/>
          </a:p>
        </p:txBody>
      </p:sp>
      <p:sp>
        <p:nvSpPr>
          <p:cNvPr id="386" name="Google Shape;386;p49"/>
          <p:cNvSpPr txBox="1"/>
          <p:nvPr/>
        </p:nvSpPr>
        <p:spPr>
          <a:xfrm>
            <a:off x="215152" y="1520687"/>
            <a:ext cx="8590917" cy="375487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Logon to VFW.org</a:t>
            </a:r>
            <a:endParaRPr sz="2000" dirty="0">
              <a:solidFill>
                <a:schemeClr val="dk1"/>
              </a:solidFill>
              <a:latin typeface="Arial"/>
              <a:ea typeface="Arial"/>
              <a:cs typeface="Arial"/>
              <a:sym typeface="Arial"/>
            </a:endParaRPr>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Scroll down to Membership Quick Links and choose Online Membership System</a:t>
            </a:r>
            <a:endParaRPr dirty="0"/>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Click on All American Dashboard, then click All American Dashboard</a:t>
            </a:r>
            <a:endParaRPr dirty="0"/>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Once the wheel stops spinning click on Entries on the upper tool bar</a:t>
            </a:r>
            <a:endParaRPr dirty="0"/>
          </a:p>
          <a:p>
            <a:pPr marL="342900" marR="0" lvl="0" indent="-21590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This class will guide you through the rest, please take notes that you will understand from here and do not hesitate to ask questions</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1007</Words>
  <Application>Microsoft Macintosh PowerPoint</Application>
  <PresentationFormat>On-screen Show (4:3)</PresentationFormat>
  <Paragraphs>65</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Times New Roman</vt:lpstr>
      <vt:lpstr>PT Serif</vt:lpstr>
      <vt:lpstr>Calibri</vt:lpstr>
      <vt:lpstr>Office Theme</vt:lpstr>
      <vt:lpstr>Custom Design</vt:lpstr>
      <vt:lpstr>PowerPoint Presentation</vt:lpstr>
      <vt:lpstr>Community Service Defined</vt:lpstr>
      <vt:lpstr>Community Service Reporting</vt:lpstr>
      <vt:lpstr>Community Service  Reporting Period</vt:lpstr>
      <vt:lpstr>Community Service Value </vt:lpstr>
      <vt:lpstr>Community Service Impact</vt:lpstr>
      <vt:lpstr>Examples of Good Community Service </vt:lpstr>
      <vt:lpstr>Examples of Non-Qualified Community Service</vt:lpstr>
      <vt:lpstr>OMS Community Service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Robert Schmidbauer</cp:lastModifiedBy>
  <cp:revision>4</cp:revision>
  <dcterms:created xsi:type="dcterms:W3CDTF">2018-09-13T15:53:27Z</dcterms:created>
  <dcterms:modified xsi:type="dcterms:W3CDTF">2023-08-21T22:46:05Z</dcterms:modified>
</cp:coreProperties>
</file>