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7" r:id="rId1"/>
    <p:sldMasterId id="2147483659" r:id="rId2"/>
  </p:sldMasterIdLst>
  <p:notesMasterIdLst>
    <p:notesMasterId r:id="rId14"/>
  </p:notesMasterIdLst>
  <p:sldIdLst>
    <p:sldId id="267" r:id="rId3"/>
    <p:sldId id="268" r:id="rId4"/>
    <p:sldId id="269" r:id="rId5"/>
    <p:sldId id="270" r:id="rId6"/>
    <p:sldId id="271" r:id="rId7"/>
    <p:sldId id="272" r:id="rId8"/>
    <p:sldId id="273" r:id="rId9"/>
    <p:sldId id="274" r:id="rId10"/>
    <p:sldId id="275" r:id="rId11"/>
    <p:sldId id="276" r:id="rId12"/>
    <p:sldId id="277" r:id="rId13"/>
  </p:sldIdLst>
  <p:sldSz cx="9144000" cy="6858000" type="screen4x3"/>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3" roundtripDataSignature="AMtx7mhPRotftsMKkwcdnVftph1Kt+CwL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082"/>
    <p:restoredTop sz="94694"/>
  </p:normalViewPr>
  <p:slideViewPr>
    <p:cSldViewPr snapToGrid="0">
      <p:cViewPr varScale="1">
        <p:scale>
          <a:sx n="121" d="100"/>
          <a:sy n="121" d="100"/>
        </p:scale>
        <p:origin x="251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3" Type="http://schemas.openxmlformats.org/officeDocument/2006/relationships/slide" Target="slides/slide1.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33" Type="http://customschemas.google.com/relationships/presentationmetadata" Target="metadata"/><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37" Type="http://schemas.openxmlformats.org/officeDocument/2006/relationships/tableStyles" Target="tableStyles.xml"/><Relationship Id="rId5" Type="http://schemas.openxmlformats.org/officeDocument/2006/relationships/slide" Target="slides/slide3.xml"/><Relationship Id="rId36"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43343" cy="467072"/>
          </a:xfrm>
          <a:prstGeom prst="rect">
            <a:avLst/>
          </a:prstGeom>
          <a:noFill/>
          <a:ln>
            <a:noFill/>
          </a:ln>
        </p:spPr>
        <p:txBody>
          <a:bodyPr spcFirstLastPara="1" wrap="square" lIns="93300" tIns="46650" rIns="93300" bIns="4665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4" name="Google Shape;4;n"/>
          <p:cNvSpPr txBox="1">
            <a:spLocks noGrp="1"/>
          </p:cNvSpPr>
          <p:nvPr>
            <p:ph type="dt" idx="10"/>
          </p:nvPr>
        </p:nvSpPr>
        <p:spPr>
          <a:xfrm>
            <a:off x="3978132" y="0"/>
            <a:ext cx="3043343" cy="467072"/>
          </a:xfrm>
          <a:prstGeom prst="rect">
            <a:avLst/>
          </a:prstGeom>
          <a:noFill/>
          <a:ln>
            <a:noFill/>
          </a:ln>
        </p:spPr>
        <p:txBody>
          <a:bodyPr spcFirstLastPara="1" wrap="square" lIns="93300" tIns="46650" rIns="93300" bIns="4665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 name="Google Shape;5;n"/>
          <p:cNvSpPr>
            <a:spLocks noGrp="1" noRot="1" noChangeAspect="1"/>
          </p:cNvSpPr>
          <p:nvPr>
            <p:ph type="sldImg" idx="3"/>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2310" y="4480004"/>
            <a:ext cx="5618480" cy="3665458"/>
          </a:xfrm>
          <a:prstGeom prst="rect">
            <a:avLst/>
          </a:prstGeom>
          <a:noFill/>
          <a:ln>
            <a:noFill/>
          </a:ln>
        </p:spPr>
        <p:txBody>
          <a:bodyPr spcFirstLastPara="1" wrap="square" lIns="93300" tIns="46650" rIns="93300" bIns="4665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42030"/>
            <a:ext cx="3043343" cy="467071"/>
          </a:xfrm>
          <a:prstGeom prst="rect">
            <a:avLst/>
          </a:prstGeom>
          <a:noFill/>
          <a:ln>
            <a:noFill/>
          </a:ln>
        </p:spPr>
        <p:txBody>
          <a:bodyPr spcFirstLastPara="1" wrap="square" lIns="93300" tIns="46650" rIns="93300" bIns="4665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8" name="Google Shape;8;n"/>
          <p:cNvSpPr txBox="1">
            <a:spLocks noGrp="1"/>
          </p:cNvSpPr>
          <p:nvPr>
            <p:ph type="sldNum" idx="12"/>
          </p:nvPr>
        </p:nvSpPr>
        <p:spPr>
          <a:xfrm>
            <a:off x="3978132" y="8842030"/>
            <a:ext cx="3043343" cy="467071"/>
          </a:xfrm>
          <a:prstGeom prst="rect">
            <a:avLst/>
          </a:prstGeom>
          <a:noFill/>
          <a:ln>
            <a:noFill/>
          </a:ln>
        </p:spPr>
        <p:txBody>
          <a:bodyPr spcFirstLastPara="1" wrap="square" lIns="93300" tIns="46650" rIns="93300" bIns="4665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dirty="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2752f31e323_0_102:notes"/>
          <p:cNvSpPr txBox="1">
            <a:spLocks noGrp="1"/>
          </p:cNvSpPr>
          <p:nvPr>
            <p:ph type="body" idx="1"/>
          </p:nvPr>
        </p:nvSpPr>
        <p:spPr>
          <a:xfrm>
            <a:off x="702310" y="4480004"/>
            <a:ext cx="5618400" cy="3665400"/>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164" name="Google Shape;164;g2752f31e323_0_102: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2752f31e323_0_154:notes"/>
          <p:cNvSpPr txBox="1">
            <a:spLocks noGrp="1"/>
          </p:cNvSpPr>
          <p:nvPr>
            <p:ph type="body" idx="1"/>
          </p:nvPr>
        </p:nvSpPr>
        <p:spPr>
          <a:xfrm>
            <a:off x="702310" y="4480004"/>
            <a:ext cx="5618400" cy="3665400"/>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225" name="Google Shape;225;g2752f31e323_0_154: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g2752f31e323_0_160:notes"/>
          <p:cNvSpPr txBox="1">
            <a:spLocks noGrp="1"/>
          </p:cNvSpPr>
          <p:nvPr>
            <p:ph type="body" idx="1"/>
          </p:nvPr>
        </p:nvSpPr>
        <p:spPr>
          <a:xfrm>
            <a:off x="702310" y="4480004"/>
            <a:ext cx="5618400" cy="3665400"/>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232" name="Google Shape;232;g2752f31e323_0_160: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2752f31e323_0_106:notes"/>
          <p:cNvSpPr txBox="1">
            <a:spLocks noGrp="1"/>
          </p:cNvSpPr>
          <p:nvPr>
            <p:ph type="body" idx="1"/>
          </p:nvPr>
        </p:nvSpPr>
        <p:spPr>
          <a:xfrm>
            <a:off x="702310" y="4480004"/>
            <a:ext cx="5618400" cy="3665400"/>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169" name="Google Shape;169;g2752f31e323_0_106: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2752f31e323_0_112:notes"/>
          <p:cNvSpPr txBox="1">
            <a:spLocks noGrp="1"/>
          </p:cNvSpPr>
          <p:nvPr>
            <p:ph type="body" idx="1"/>
          </p:nvPr>
        </p:nvSpPr>
        <p:spPr>
          <a:xfrm>
            <a:off x="702310" y="4480004"/>
            <a:ext cx="5618400" cy="3665400"/>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176" name="Google Shape;176;g2752f31e323_0_112: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2752f31e323_0_118:notes"/>
          <p:cNvSpPr txBox="1">
            <a:spLocks noGrp="1"/>
          </p:cNvSpPr>
          <p:nvPr>
            <p:ph type="body" idx="1"/>
          </p:nvPr>
        </p:nvSpPr>
        <p:spPr>
          <a:xfrm>
            <a:off x="702310" y="4480004"/>
            <a:ext cx="5618400" cy="3665400"/>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183" name="Google Shape;183;g2752f31e323_0_118: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g2752f31e323_0_124:notes"/>
          <p:cNvSpPr txBox="1">
            <a:spLocks noGrp="1"/>
          </p:cNvSpPr>
          <p:nvPr>
            <p:ph type="body" idx="1"/>
          </p:nvPr>
        </p:nvSpPr>
        <p:spPr>
          <a:xfrm>
            <a:off x="702310" y="4480004"/>
            <a:ext cx="5618400" cy="3665400"/>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190" name="Google Shape;190;g2752f31e323_0_124: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2752f31e323_0_130:notes"/>
          <p:cNvSpPr txBox="1">
            <a:spLocks noGrp="1"/>
          </p:cNvSpPr>
          <p:nvPr>
            <p:ph type="body" idx="1"/>
          </p:nvPr>
        </p:nvSpPr>
        <p:spPr>
          <a:xfrm>
            <a:off x="702310" y="4480004"/>
            <a:ext cx="5618400" cy="3665400"/>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197" name="Google Shape;197;g2752f31e323_0_130: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g2752f31e323_0_136:notes"/>
          <p:cNvSpPr txBox="1">
            <a:spLocks noGrp="1"/>
          </p:cNvSpPr>
          <p:nvPr>
            <p:ph type="body" idx="1"/>
          </p:nvPr>
        </p:nvSpPr>
        <p:spPr>
          <a:xfrm>
            <a:off x="702310" y="4480004"/>
            <a:ext cx="5618400" cy="3665400"/>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204" name="Google Shape;204;g2752f31e323_0_136: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g2752f31e323_0_142:notes"/>
          <p:cNvSpPr txBox="1">
            <a:spLocks noGrp="1"/>
          </p:cNvSpPr>
          <p:nvPr>
            <p:ph type="body" idx="1"/>
          </p:nvPr>
        </p:nvSpPr>
        <p:spPr>
          <a:xfrm>
            <a:off x="702310" y="4480004"/>
            <a:ext cx="5618400" cy="3665400"/>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211" name="Google Shape;211;g2752f31e323_0_142: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2752f31e323_0_148:notes"/>
          <p:cNvSpPr txBox="1">
            <a:spLocks noGrp="1"/>
          </p:cNvSpPr>
          <p:nvPr>
            <p:ph type="body" idx="1"/>
          </p:nvPr>
        </p:nvSpPr>
        <p:spPr>
          <a:xfrm>
            <a:off x="702310" y="4480004"/>
            <a:ext cx="5618400" cy="3665400"/>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218" name="Google Shape;218;g2752f31e323_0_148: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47"/>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53"/>
        <p:cNvGrpSpPr/>
        <p:nvPr/>
      </p:nvGrpSpPr>
      <p:grpSpPr>
        <a:xfrm>
          <a:off x="0" y="0"/>
          <a:ext cx="0" cy="0"/>
          <a:chOff x="0" y="0"/>
          <a:chExt cx="0" cy="0"/>
        </a:xfrm>
      </p:grpSpPr>
      <p:sp>
        <p:nvSpPr>
          <p:cNvPr id="54" name="Google Shape;54;g2752f31e323_0_182"/>
          <p:cNvSpPr txBox="1">
            <a:spLocks noGrp="1"/>
          </p:cNvSpPr>
          <p:nvPr>
            <p:ph type="sldNum" idx="12"/>
          </p:nvPr>
        </p:nvSpPr>
        <p:spPr>
          <a:xfrm>
            <a:off x="6457950" y="6356350"/>
            <a:ext cx="20574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
        <p:nvSpPr>
          <p:cNvPr id="55" name="Google Shape;55;g2752f31e323_0_182"/>
          <p:cNvSpPr>
            <a:spLocks noGrp="1"/>
          </p:cNvSpPr>
          <p:nvPr>
            <p:ph type="chart" idx="2"/>
          </p:nvPr>
        </p:nvSpPr>
        <p:spPr>
          <a:xfrm>
            <a:off x="645459" y="1515035"/>
            <a:ext cx="7869900" cy="466200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R="0" lvl="1" algn="l" rtl="0">
              <a:lnSpc>
                <a:spcPct val="90000"/>
              </a:lnSpc>
              <a:spcBef>
                <a:spcPts val="5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2pPr>
            <a:lvl3pPr marR="0" lvl="2"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Times New Roman"/>
                <a:ea typeface="Times New Roman"/>
                <a:cs typeface="Times New Roman"/>
                <a:sym typeface="Times New Roman"/>
              </a:defRPr>
            </a:lvl3pPr>
            <a:lvl4pPr marR="0" lvl="3"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Times New Roman"/>
                <a:ea typeface="Times New Roman"/>
                <a:cs typeface="Times New Roman"/>
                <a:sym typeface="Times New Roman"/>
              </a:defRPr>
            </a:lvl4pPr>
            <a:lvl5pPr marR="0" lvl="4"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Times New Roman"/>
                <a:ea typeface="Times New Roman"/>
                <a:cs typeface="Times New Roman"/>
                <a:sym typeface="Times New Roman"/>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dirty="0"/>
          </a:p>
        </p:txBody>
      </p:sp>
      <p:sp>
        <p:nvSpPr>
          <p:cNvPr id="56" name="Google Shape;56;g2752f31e323_0_182"/>
          <p:cNvSpPr txBox="1">
            <a:spLocks noGrp="1"/>
          </p:cNvSpPr>
          <p:nvPr>
            <p:ph type="title"/>
          </p:nvPr>
        </p:nvSpPr>
        <p:spPr>
          <a:xfrm>
            <a:off x="215153" y="134472"/>
            <a:ext cx="6338100" cy="981600"/>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57"/>
        <p:cNvGrpSpPr/>
        <p:nvPr/>
      </p:nvGrpSpPr>
      <p:grpSpPr>
        <a:xfrm>
          <a:off x="0" y="0"/>
          <a:ext cx="0" cy="0"/>
          <a:chOff x="0" y="0"/>
          <a:chExt cx="0" cy="0"/>
        </a:xfrm>
      </p:grpSpPr>
      <p:sp>
        <p:nvSpPr>
          <p:cNvPr id="58" name="Google Shape;58;g2752f31e323_0_186"/>
          <p:cNvSpPr txBox="1">
            <a:spLocks noGrp="1"/>
          </p:cNvSpPr>
          <p:nvPr>
            <p:ph type="body" idx="1"/>
          </p:nvPr>
        </p:nvSpPr>
        <p:spPr>
          <a:xfrm>
            <a:off x="628650" y="1393236"/>
            <a:ext cx="7886700" cy="4882200"/>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lnSpc>
                <a:spcPct val="90000"/>
              </a:lnSpc>
              <a:spcBef>
                <a:spcPts val="5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59" name="Google Shape;59;g2752f31e323_0_186"/>
          <p:cNvSpPr txBox="1">
            <a:spLocks noGrp="1"/>
          </p:cNvSpPr>
          <p:nvPr>
            <p:ph type="sldNum" idx="12"/>
          </p:nvPr>
        </p:nvSpPr>
        <p:spPr>
          <a:xfrm>
            <a:off x="6457950" y="6356350"/>
            <a:ext cx="20574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sz="1200">
                <a:solidFill>
                  <a:srgbClr val="888888"/>
                </a:solidFill>
                <a:latin typeface="Arial"/>
                <a:ea typeface="Arial"/>
                <a:cs typeface="Arial"/>
                <a:sym typeface="Arial"/>
              </a:defRPr>
            </a:lvl1pPr>
            <a:lvl2pPr marL="0" lvl="1" indent="0" algn="r" rtl="0">
              <a:spcBef>
                <a:spcPts val="0"/>
              </a:spcBef>
              <a:buNone/>
              <a:defRPr sz="1200">
                <a:solidFill>
                  <a:srgbClr val="888888"/>
                </a:solidFill>
                <a:latin typeface="Arial"/>
                <a:ea typeface="Arial"/>
                <a:cs typeface="Arial"/>
                <a:sym typeface="Arial"/>
              </a:defRPr>
            </a:lvl2pPr>
            <a:lvl3pPr marL="0" lvl="2" indent="0" algn="r" rtl="0">
              <a:spcBef>
                <a:spcPts val="0"/>
              </a:spcBef>
              <a:buNone/>
              <a:defRPr sz="1200">
                <a:solidFill>
                  <a:srgbClr val="888888"/>
                </a:solidFill>
                <a:latin typeface="Arial"/>
                <a:ea typeface="Arial"/>
                <a:cs typeface="Arial"/>
                <a:sym typeface="Arial"/>
              </a:defRPr>
            </a:lvl3pPr>
            <a:lvl4pPr marL="0" lvl="3" indent="0" algn="r" rtl="0">
              <a:spcBef>
                <a:spcPts val="0"/>
              </a:spcBef>
              <a:buNone/>
              <a:defRPr sz="1200">
                <a:solidFill>
                  <a:srgbClr val="888888"/>
                </a:solidFill>
                <a:latin typeface="Arial"/>
                <a:ea typeface="Arial"/>
                <a:cs typeface="Arial"/>
                <a:sym typeface="Arial"/>
              </a:defRPr>
            </a:lvl4pPr>
            <a:lvl5pPr marL="0" lvl="4" indent="0" algn="r" rtl="0">
              <a:spcBef>
                <a:spcPts val="0"/>
              </a:spcBef>
              <a:buNone/>
              <a:defRPr sz="1200">
                <a:solidFill>
                  <a:srgbClr val="888888"/>
                </a:solidFill>
                <a:latin typeface="Arial"/>
                <a:ea typeface="Arial"/>
                <a:cs typeface="Arial"/>
                <a:sym typeface="Arial"/>
              </a:defRPr>
            </a:lvl5pPr>
            <a:lvl6pPr marL="0" lvl="5" indent="0" algn="r" rtl="0">
              <a:spcBef>
                <a:spcPts val="0"/>
              </a:spcBef>
              <a:buNone/>
              <a:defRPr sz="1200">
                <a:solidFill>
                  <a:srgbClr val="888888"/>
                </a:solidFill>
                <a:latin typeface="Arial"/>
                <a:ea typeface="Arial"/>
                <a:cs typeface="Arial"/>
                <a:sym typeface="Arial"/>
              </a:defRPr>
            </a:lvl6pPr>
            <a:lvl7pPr marL="0" lvl="6" indent="0" algn="r" rtl="0">
              <a:spcBef>
                <a:spcPts val="0"/>
              </a:spcBef>
              <a:buNone/>
              <a:defRPr sz="1200">
                <a:solidFill>
                  <a:srgbClr val="888888"/>
                </a:solidFill>
                <a:latin typeface="Arial"/>
                <a:ea typeface="Arial"/>
                <a:cs typeface="Arial"/>
                <a:sym typeface="Arial"/>
              </a:defRPr>
            </a:lvl7pPr>
            <a:lvl8pPr marL="0" lvl="7" indent="0" algn="r" rtl="0">
              <a:spcBef>
                <a:spcPts val="0"/>
              </a:spcBef>
              <a:buNone/>
              <a:defRPr sz="1200">
                <a:solidFill>
                  <a:srgbClr val="888888"/>
                </a:solidFill>
                <a:latin typeface="Arial"/>
                <a:ea typeface="Arial"/>
                <a:cs typeface="Arial"/>
                <a:sym typeface="Arial"/>
              </a:defRPr>
            </a:lvl8pPr>
            <a:lvl9pPr marL="0" lvl="8" indent="0" algn="r" rtl="0">
              <a:spcBef>
                <a:spcPts val="0"/>
              </a:spcBef>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
        <p:nvSpPr>
          <p:cNvPr id="60" name="Google Shape;60;g2752f31e323_0_186"/>
          <p:cNvSpPr txBox="1">
            <a:spLocks noGrp="1"/>
          </p:cNvSpPr>
          <p:nvPr>
            <p:ph type="title"/>
          </p:nvPr>
        </p:nvSpPr>
        <p:spPr>
          <a:xfrm>
            <a:off x="215153" y="134472"/>
            <a:ext cx="6338100" cy="981600"/>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61"/>
        <p:cNvGrpSpPr/>
        <p:nvPr/>
      </p:nvGrpSpPr>
      <p:grpSpPr>
        <a:xfrm>
          <a:off x="0" y="0"/>
          <a:ext cx="0" cy="0"/>
          <a:chOff x="0" y="0"/>
          <a:chExt cx="0" cy="0"/>
        </a:xfrm>
      </p:grpSpPr>
      <p:sp>
        <p:nvSpPr>
          <p:cNvPr id="62" name="Google Shape;62;g2752f31e323_0_190"/>
          <p:cNvSpPr txBox="1">
            <a:spLocks noGrp="1"/>
          </p:cNvSpPr>
          <p:nvPr>
            <p:ph type="body" idx="1"/>
          </p:nvPr>
        </p:nvSpPr>
        <p:spPr>
          <a:xfrm>
            <a:off x="628650" y="1458072"/>
            <a:ext cx="3867300" cy="4808400"/>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lnSpc>
                <a:spcPct val="90000"/>
              </a:lnSpc>
              <a:spcBef>
                <a:spcPts val="5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63" name="Google Shape;63;g2752f31e323_0_190"/>
          <p:cNvSpPr txBox="1">
            <a:spLocks noGrp="1"/>
          </p:cNvSpPr>
          <p:nvPr>
            <p:ph type="body" idx="2"/>
          </p:nvPr>
        </p:nvSpPr>
        <p:spPr>
          <a:xfrm>
            <a:off x="4648200" y="1458073"/>
            <a:ext cx="3867300" cy="4790400"/>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lnSpc>
                <a:spcPct val="90000"/>
              </a:lnSpc>
              <a:spcBef>
                <a:spcPts val="5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64" name="Google Shape;64;g2752f31e323_0_190"/>
          <p:cNvSpPr txBox="1">
            <a:spLocks noGrp="1"/>
          </p:cNvSpPr>
          <p:nvPr>
            <p:ph type="sldNum" idx="12"/>
          </p:nvPr>
        </p:nvSpPr>
        <p:spPr>
          <a:xfrm>
            <a:off x="6457950" y="6356350"/>
            <a:ext cx="20574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
        <p:nvSpPr>
          <p:cNvPr id="65" name="Google Shape;65;g2752f31e323_0_190"/>
          <p:cNvSpPr txBox="1">
            <a:spLocks noGrp="1"/>
          </p:cNvSpPr>
          <p:nvPr>
            <p:ph type="title"/>
          </p:nvPr>
        </p:nvSpPr>
        <p:spPr>
          <a:xfrm>
            <a:off x="215153" y="134472"/>
            <a:ext cx="6338100" cy="981600"/>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Blank">
  <p:cSld name="1_Blank">
    <p:spTree>
      <p:nvGrpSpPr>
        <p:cNvPr id="1" name="Shape 66"/>
        <p:cNvGrpSpPr/>
        <p:nvPr/>
      </p:nvGrpSpPr>
      <p:grpSpPr>
        <a:xfrm>
          <a:off x="0" y="0"/>
          <a:ext cx="0" cy="0"/>
          <a:chOff x="0" y="0"/>
          <a:chExt cx="0" cy="0"/>
        </a:xfrm>
      </p:grpSpPr>
      <p:sp>
        <p:nvSpPr>
          <p:cNvPr id="67" name="Google Shape;67;g2752f31e323_0_195"/>
          <p:cNvSpPr txBox="1">
            <a:spLocks noGrp="1"/>
          </p:cNvSpPr>
          <p:nvPr>
            <p:ph type="sldNum" idx="12"/>
          </p:nvPr>
        </p:nvSpPr>
        <p:spPr>
          <a:xfrm>
            <a:off x="6457950" y="6356350"/>
            <a:ext cx="20574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
        <p:nvSpPr>
          <p:cNvPr id="68" name="Google Shape;68;g2752f31e323_0_195"/>
          <p:cNvSpPr>
            <a:spLocks noGrp="1"/>
          </p:cNvSpPr>
          <p:nvPr>
            <p:ph type="tbl" idx="2"/>
          </p:nvPr>
        </p:nvSpPr>
        <p:spPr>
          <a:xfrm>
            <a:off x="609600" y="1524000"/>
            <a:ext cx="7905600" cy="47244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69" name="Google Shape;69;g2752f31e323_0_195"/>
          <p:cNvSpPr txBox="1">
            <a:spLocks noGrp="1"/>
          </p:cNvSpPr>
          <p:nvPr>
            <p:ph type="title"/>
          </p:nvPr>
        </p:nvSpPr>
        <p:spPr>
          <a:xfrm>
            <a:off x="215153" y="134472"/>
            <a:ext cx="6338100" cy="981600"/>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70"/>
        <p:cNvGrpSpPr/>
        <p:nvPr/>
      </p:nvGrpSpPr>
      <p:grpSpPr>
        <a:xfrm>
          <a:off x="0" y="0"/>
          <a:ext cx="0" cy="0"/>
          <a:chOff x="0" y="0"/>
          <a:chExt cx="0" cy="0"/>
        </a:xfrm>
      </p:grpSpPr>
      <p:sp>
        <p:nvSpPr>
          <p:cNvPr id="71" name="Google Shape;71;g2752f31e323_0_199"/>
          <p:cNvSpPr txBox="1">
            <a:spLocks noGrp="1"/>
          </p:cNvSpPr>
          <p:nvPr>
            <p:ph type="sldNum" idx="12"/>
          </p:nvPr>
        </p:nvSpPr>
        <p:spPr>
          <a:xfrm>
            <a:off x="6457950" y="6356350"/>
            <a:ext cx="20574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
        <p:nvSpPr>
          <p:cNvPr id="72" name="Google Shape;72;g2752f31e323_0_199"/>
          <p:cNvSpPr txBox="1">
            <a:spLocks noGrp="1"/>
          </p:cNvSpPr>
          <p:nvPr>
            <p:ph type="title"/>
          </p:nvPr>
        </p:nvSpPr>
        <p:spPr>
          <a:xfrm>
            <a:off x="215153" y="134472"/>
            <a:ext cx="6338100" cy="981600"/>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73"/>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4.xml"/><Relationship Id="rId7"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3"/>
        <p:cNvGrpSpPr/>
        <p:nvPr/>
      </p:nvGrpSpPr>
      <p:grpSpPr>
        <a:xfrm>
          <a:off x="0" y="0"/>
          <a:ext cx="0" cy="0"/>
          <a:chOff x="0" y="0"/>
          <a:chExt cx="0" cy="0"/>
        </a:xfrm>
      </p:grpSpPr>
      <p:sp>
        <p:nvSpPr>
          <p:cNvPr id="44" name="Google Shape;44;g2752f31e323_0_172"/>
          <p:cNvSpPr/>
          <p:nvPr/>
        </p:nvSpPr>
        <p:spPr>
          <a:xfrm>
            <a:off x="0" y="0"/>
            <a:ext cx="9144000" cy="68580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pic>
        <p:nvPicPr>
          <p:cNvPr id="45" name="Google Shape;45;g2752f31e323_0_172"/>
          <p:cNvPicPr preferRelativeResize="0"/>
          <p:nvPr/>
        </p:nvPicPr>
        <p:blipFill rotWithShape="1">
          <a:blip r:embed="rId3">
            <a:alphaModFix/>
          </a:blip>
          <a:srcRect l="28941"/>
          <a:stretch/>
        </p:blipFill>
        <p:spPr>
          <a:xfrm>
            <a:off x="1" y="0"/>
            <a:ext cx="3859110" cy="6857999"/>
          </a:xfrm>
          <a:prstGeom prst="rect">
            <a:avLst/>
          </a:prstGeom>
          <a:noFill/>
          <a:ln>
            <a:noFill/>
          </a:ln>
        </p:spPr>
      </p:pic>
      <p:pic>
        <p:nvPicPr>
          <p:cNvPr id="46" name="Google Shape;46;g2752f31e323_0_172"/>
          <p:cNvPicPr preferRelativeResize="0"/>
          <p:nvPr/>
        </p:nvPicPr>
        <p:blipFill rotWithShape="1">
          <a:blip r:embed="rId4">
            <a:alphaModFix/>
          </a:blip>
          <a:srcRect/>
          <a:stretch/>
        </p:blipFill>
        <p:spPr>
          <a:xfrm>
            <a:off x="4854401" y="623548"/>
            <a:ext cx="3494499" cy="1221785"/>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58"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8"/>
        <p:cNvGrpSpPr/>
        <p:nvPr/>
      </p:nvGrpSpPr>
      <p:grpSpPr>
        <a:xfrm>
          <a:off x="0" y="0"/>
          <a:ext cx="0" cy="0"/>
          <a:chOff x="0" y="0"/>
          <a:chExt cx="0" cy="0"/>
        </a:xfrm>
      </p:grpSpPr>
      <p:sp>
        <p:nvSpPr>
          <p:cNvPr id="49" name="Google Shape;49;g2752f31e323_0_177"/>
          <p:cNvSpPr/>
          <p:nvPr/>
        </p:nvSpPr>
        <p:spPr>
          <a:xfrm>
            <a:off x="0" y="1252728"/>
            <a:ext cx="9144000" cy="5605200"/>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50" name="Google Shape;50;g2752f31e323_0_177"/>
          <p:cNvSpPr txBox="1">
            <a:spLocks noGrp="1"/>
          </p:cNvSpPr>
          <p:nvPr>
            <p:ph type="sldNum" idx="12"/>
          </p:nvPr>
        </p:nvSpPr>
        <p:spPr>
          <a:xfrm>
            <a:off x="6457950" y="6356350"/>
            <a:ext cx="20574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Arial"/>
                <a:ea typeface="Arial"/>
                <a:cs typeface="Arial"/>
                <a:sym typeface="Arial"/>
              </a:defRPr>
            </a:lvl1pPr>
            <a:lvl2pPr marL="0" marR="0" lvl="1" indent="0" algn="r" rtl="0">
              <a:spcBef>
                <a:spcPts val="0"/>
              </a:spcBef>
              <a:buNone/>
              <a:defRPr sz="1200" b="0" i="0" u="none" strike="noStrike" cap="none">
                <a:solidFill>
                  <a:srgbClr val="888888"/>
                </a:solidFill>
                <a:latin typeface="Arial"/>
                <a:ea typeface="Arial"/>
                <a:cs typeface="Arial"/>
                <a:sym typeface="Arial"/>
              </a:defRPr>
            </a:lvl2pPr>
            <a:lvl3pPr marL="0" marR="0" lvl="2" indent="0" algn="r" rtl="0">
              <a:spcBef>
                <a:spcPts val="0"/>
              </a:spcBef>
              <a:buNone/>
              <a:defRPr sz="1200" b="0" i="0" u="none" strike="noStrike" cap="none">
                <a:solidFill>
                  <a:srgbClr val="888888"/>
                </a:solidFill>
                <a:latin typeface="Arial"/>
                <a:ea typeface="Arial"/>
                <a:cs typeface="Arial"/>
                <a:sym typeface="Arial"/>
              </a:defRPr>
            </a:lvl3pPr>
            <a:lvl4pPr marL="0" marR="0" lvl="3" indent="0" algn="r" rtl="0">
              <a:spcBef>
                <a:spcPts val="0"/>
              </a:spcBef>
              <a:buNone/>
              <a:defRPr sz="1200" b="0" i="0" u="none" strike="noStrike" cap="none">
                <a:solidFill>
                  <a:srgbClr val="888888"/>
                </a:solidFill>
                <a:latin typeface="Arial"/>
                <a:ea typeface="Arial"/>
                <a:cs typeface="Arial"/>
                <a:sym typeface="Arial"/>
              </a:defRPr>
            </a:lvl4pPr>
            <a:lvl5pPr marL="0" marR="0" lvl="4" indent="0" algn="r" rtl="0">
              <a:spcBef>
                <a:spcPts val="0"/>
              </a:spcBef>
              <a:buNone/>
              <a:defRPr sz="1200" b="0" i="0" u="none" strike="noStrike" cap="none">
                <a:solidFill>
                  <a:srgbClr val="888888"/>
                </a:solidFill>
                <a:latin typeface="Arial"/>
                <a:ea typeface="Arial"/>
                <a:cs typeface="Arial"/>
                <a:sym typeface="Arial"/>
              </a:defRPr>
            </a:lvl5pPr>
            <a:lvl6pPr marL="0" marR="0" lvl="5" indent="0" algn="r" rtl="0">
              <a:spcBef>
                <a:spcPts val="0"/>
              </a:spcBef>
              <a:buNone/>
              <a:defRPr sz="1200" b="0" i="0" u="none" strike="noStrike" cap="none">
                <a:solidFill>
                  <a:srgbClr val="888888"/>
                </a:solidFill>
                <a:latin typeface="Arial"/>
                <a:ea typeface="Arial"/>
                <a:cs typeface="Arial"/>
                <a:sym typeface="Arial"/>
              </a:defRPr>
            </a:lvl6pPr>
            <a:lvl7pPr marL="0" marR="0" lvl="6" indent="0" algn="r" rtl="0">
              <a:spcBef>
                <a:spcPts val="0"/>
              </a:spcBef>
              <a:buNone/>
              <a:defRPr sz="1200" b="0" i="0" u="none" strike="noStrike" cap="none">
                <a:solidFill>
                  <a:srgbClr val="888888"/>
                </a:solidFill>
                <a:latin typeface="Arial"/>
                <a:ea typeface="Arial"/>
                <a:cs typeface="Arial"/>
                <a:sym typeface="Arial"/>
              </a:defRPr>
            </a:lvl7pPr>
            <a:lvl8pPr marL="0" marR="0" lvl="7" indent="0" algn="r" rtl="0">
              <a:spcBef>
                <a:spcPts val="0"/>
              </a:spcBef>
              <a:buNone/>
              <a:defRPr sz="1200" b="0" i="0" u="none" strike="noStrike" cap="none">
                <a:solidFill>
                  <a:srgbClr val="888888"/>
                </a:solidFill>
                <a:latin typeface="Arial"/>
                <a:ea typeface="Arial"/>
                <a:cs typeface="Arial"/>
                <a:sym typeface="Arial"/>
              </a:defRPr>
            </a:lvl8pPr>
            <a:lvl9pPr marL="0" marR="0" lvl="8" indent="0" algn="r" rtl="0">
              <a:spcBef>
                <a:spcPts val="0"/>
              </a:spcBef>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cxnSp>
        <p:nvCxnSpPr>
          <p:cNvPr id="51" name="Google Shape;51;g2752f31e323_0_177"/>
          <p:cNvCxnSpPr/>
          <p:nvPr/>
        </p:nvCxnSpPr>
        <p:spPr>
          <a:xfrm>
            <a:off x="0" y="1243584"/>
            <a:ext cx="9144000" cy="0"/>
          </a:xfrm>
          <a:prstGeom prst="straightConnector1">
            <a:avLst/>
          </a:prstGeom>
          <a:noFill/>
          <a:ln w="19050" cap="flat" cmpd="sng">
            <a:solidFill>
              <a:srgbClr val="BFBFBF"/>
            </a:solidFill>
            <a:prstDash val="solid"/>
            <a:miter lim="800000"/>
            <a:headEnd type="none" w="sm" len="sm"/>
            <a:tailEnd type="none" w="sm" len="sm"/>
          </a:ln>
        </p:spPr>
      </p:cxnSp>
      <p:pic>
        <p:nvPicPr>
          <p:cNvPr id="52" name="Google Shape;52;g2752f31e323_0_177"/>
          <p:cNvPicPr preferRelativeResize="0"/>
          <p:nvPr/>
        </p:nvPicPr>
        <p:blipFill rotWithShape="1">
          <a:blip r:embed="rId8">
            <a:alphaModFix/>
          </a:blip>
          <a:srcRect/>
          <a:stretch/>
        </p:blipFill>
        <p:spPr>
          <a:xfrm>
            <a:off x="6797845" y="273873"/>
            <a:ext cx="1977485" cy="691983"/>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g2752f31e323_0_102"/>
          <p:cNvSpPr txBox="1"/>
          <p:nvPr/>
        </p:nvSpPr>
        <p:spPr>
          <a:xfrm>
            <a:off x="0" y="2644170"/>
            <a:ext cx="9144000" cy="156962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800" b="1" dirty="0">
                <a:solidFill>
                  <a:schemeClr val="dk1"/>
                </a:solidFill>
                <a:latin typeface="Calibri"/>
                <a:ea typeface="Calibri"/>
                <a:cs typeface="Calibri"/>
                <a:sym typeface="Calibri"/>
              </a:rPr>
              <a:t>Fundraising Ideas</a:t>
            </a:r>
            <a:endParaRPr dirty="0"/>
          </a:p>
          <a:p>
            <a:pPr marL="0" marR="0" lvl="0" indent="0" algn="ctr" rtl="0">
              <a:spcBef>
                <a:spcPts val="0"/>
              </a:spcBef>
              <a:spcAft>
                <a:spcPts val="0"/>
              </a:spcAft>
              <a:buNone/>
            </a:pPr>
            <a:endParaRPr sz="4800" b="1" dirty="0">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g2752f31e323_0_154"/>
          <p:cNvSpPr txBox="1">
            <a:spLocks noGrp="1"/>
          </p:cNvSpPr>
          <p:nvPr>
            <p:ph type="sldNum" idx="12"/>
          </p:nvPr>
        </p:nvSpPr>
        <p:spPr>
          <a:xfrm>
            <a:off x="6457950" y="6356350"/>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10</a:t>
            </a:fld>
            <a:endParaRPr dirty="0"/>
          </a:p>
        </p:txBody>
      </p:sp>
      <p:sp>
        <p:nvSpPr>
          <p:cNvPr id="228" name="Google Shape;228;g2752f31e323_0_154"/>
          <p:cNvSpPr txBox="1">
            <a:spLocks noGrp="1"/>
          </p:cNvSpPr>
          <p:nvPr>
            <p:ph type="title"/>
          </p:nvPr>
        </p:nvSpPr>
        <p:spPr>
          <a:xfrm>
            <a:off x="215153" y="134472"/>
            <a:ext cx="6338100" cy="9816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2800"/>
              <a:buFont typeface="Arial"/>
              <a:buNone/>
            </a:pPr>
            <a:r>
              <a:rPr lang="en-US" sz="2800" dirty="0"/>
              <a:t>Tips From The VFW Foundation</a:t>
            </a:r>
            <a:endParaRPr dirty="0"/>
          </a:p>
        </p:txBody>
      </p:sp>
      <p:sp>
        <p:nvSpPr>
          <p:cNvPr id="229" name="Google Shape;229;g2752f31e323_0_154"/>
          <p:cNvSpPr txBox="1"/>
          <p:nvPr/>
        </p:nvSpPr>
        <p:spPr>
          <a:xfrm>
            <a:off x="215153" y="1396940"/>
            <a:ext cx="8590800" cy="50487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dirty="0">
                <a:solidFill>
                  <a:schemeClr val="dk1"/>
                </a:solidFill>
                <a:latin typeface="Calibri"/>
                <a:ea typeface="Calibri"/>
                <a:cs typeface="Calibri"/>
                <a:sym typeface="Calibri"/>
              </a:rPr>
              <a:t>2.  They have access to a national database that allows them to research all foundation gifts in every single U.S. County including yours. Depending on the size of the county (whether it’s urban or rural) usually determines the amount of foundation activity. Thus, with that said a county for a large urban city such as Huntsville, AL, might have substantial foundation activity whereas a county in the middle of Kansas might have none. They never know until they go into the database. When they identify potential foundation donors, They then send the Post/Department information that will include the name, address, contact person, telephone #, etc. If a foundation is interested in possibly funding your Post/Department, they might send you an application to fill out. If so they can usually help out there as well. By the way, getting grant money is entirely possible as for example, They have had Posts receive grants in excess of $25,000 with information that they provided them. </a:t>
            </a:r>
            <a:endParaRPr sz="1800" dirty="0">
              <a:solidFill>
                <a:schemeClr val="dk1"/>
              </a:solidFill>
              <a:latin typeface="Calibri"/>
              <a:ea typeface="Calibri"/>
              <a:cs typeface="Calibri"/>
              <a:sym typeface="Calibri"/>
            </a:endParaRPr>
          </a:p>
          <a:p>
            <a:pPr marL="0" marR="0" lvl="0" indent="0" algn="l" rtl="0">
              <a:spcBef>
                <a:spcPts val="0"/>
              </a:spcBef>
              <a:spcAft>
                <a:spcPts val="0"/>
              </a:spcAft>
              <a:buNone/>
            </a:pPr>
            <a:br>
              <a:rPr lang="en-US" sz="1600" dirty="0">
                <a:solidFill>
                  <a:schemeClr val="dk1"/>
                </a:solidFill>
                <a:latin typeface="Calibri"/>
                <a:ea typeface="Calibri"/>
                <a:cs typeface="Calibri"/>
                <a:sym typeface="Calibri"/>
              </a:rPr>
            </a:br>
            <a:r>
              <a:rPr lang="en-US" sz="1800" dirty="0">
                <a:solidFill>
                  <a:schemeClr val="dk1"/>
                </a:solidFill>
                <a:latin typeface="Calibri"/>
                <a:ea typeface="Calibri"/>
                <a:cs typeface="Calibri"/>
                <a:sym typeface="Calibri"/>
              </a:rPr>
              <a:t>VFW Foundation</a:t>
            </a:r>
            <a:br>
              <a:rPr lang="en-US" sz="1800" dirty="0">
                <a:solidFill>
                  <a:schemeClr val="dk1"/>
                </a:solidFill>
                <a:latin typeface="Calibri"/>
                <a:ea typeface="Calibri"/>
                <a:cs typeface="Calibri"/>
                <a:sym typeface="Calibri"/>
              </a:rPr>
            </a:br>
            <a:r>
              <a:rPr lang="en-US" sz="1800" dirty="0">
                <a:solidFill>
                  <a:schemeClr val="dk1"/>
                </a:solidFill>
                <a:latin typeface="Calibri"/>
                <a:ea typeface="Calibri"/>
                <a:cs typeface="Calibri"/>
                <a:sym typeface="Calibri"/>
              </a:rPr>
              <a:t>406 W 34TH Street</a:t>
            </a:r>
            <a:br>
              <a:rPr lang="en-US" sz="1800" dirty="0">
                <a:solidFill>
                  <a:schemeClr val="dk1"/>
                </a:solidFill>
                <a:latin typeface="Calibri"/>
                <a:ea typeface="Calibri"/>
                <a:cs typeface="Calibri"/>
                <a:sym typeface="Calibri"/>
              </a:rPr>
            </a:br>
            <a:r>
              <a:rPr lang="en-US" sz="1800" dirty="0">
                <a:solidFill>
                  <a:schemeClr val="dk1"/>
                </a:solidFill>
                <a:latin typeface="Calibri"/>
                <a:ea typeface="Calibri"/>
                <a:cs typeface="Calibri"/>
                <a:sym typeface="Calibri"/>
              </a:rPr>
              <a:t>Kansas City, MO 64111 </a:t>
            </a:r>
            <a:endParaRPr sz="1800" dirty="0">
              <a:solidFill>
                <a:schemeClr val="dk1"/>
              </a:solidFill>
              <a:latin typeface="Calibri"/>
              <a:ea typeface="Calibri"/>
              <a:cs typeface="Calibri"/>
              <a:sym typeface="Calibri"/>
            </a:endParaRPr>
          </a:p>
          <a:p>
            <a:pPr marL="0" marR="0" lvl="0" indent="0" algn="l" rtl="0">
              <a:spcBef>
                <a:spcPts val="0"/>
              </a:spcBef>
              <a:spcAft>
                <a:spcPts val="0"/>
              </a:spcAft>
              <a:buNone/>
            </a:pPr>
            <a:r>
              <a:rPr lang="en-US" sz="1800" dirty="0">
                <a:solidFill>
                  <a:schemeClr val="dk1"/>
                </a:solidFill>
                <a:latin typeface="Calibri"/>
                <a:ea typeface="Calibri"/>
                <a:cs typeface="Calibri"/>
                <a:sym typeface="Calibri"/>
              </a:rPr>
              <a:t>(816) 968-1124 </a:t>
            </a:r>
            <a:endParaRPr sz="1800" dirty="0">
              <a:solidFill>
                <a:schemeClr val="dk1"/>
              </a:solidFill>
              <a:latin typeface="Calibri"/>
              <a:ea typeface="Calibri"/>
              <a:cs typeface="Calibri"/>
              <a:sym typeface="Calibri"/>
            </a:endParaRPr>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g2752f31e323_0_160"/>
          <p:cNvSpPr txBox="1">
            <a:spLocks noGrp="1"/>
          </p:cNvSpPr>
          <p:nvPr>
            <p:ph type="sldNum" idx="12"/>
          </p:nvPr>
        </p:nvSpPr>
        <p:spPr>
          <a:xfrm>
            <a:off x="6457950" y="6356350"/>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11</a:t>
            </a:fld>
            <a:endParaRPr dirty="0"/>
          </a:p>
        </p:txBody>
      </p:sp>
      <p:sp>
        <p:nvSpPr>
          <p:cNvPr id="235" name="Google Shape;235;g2752f31e323_0_160"/>
          <p:cNvSpPr txBox="1">
            <a:spLocks noGrp="1"/>
          </p:cNvSpPr>
          <p:nvPr>
            <p:ph type="title"/>
          </p:nvPr>
        </p:nvSpPr>
        <p:spPr>
          <a:xfrm>
            <a:off x="215153" y="134472"/>
            <a:ext cx="6338100" cy="9816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2800"/>
              <a:buFont typeface="Arial"/>
              <a:buNone/>
            </a:pPr>
            <a:r>
              <a:rPr lang="en-US" sz="2800" dirty="0"/>
              <a:t>Sample #1</a:t>
            </a:r>
            <a:endParaRPr dirty="0"/>
          </a:p>
        </p:txBody>
      </p:sp>
      <p:sp>
        <p:nvSpPr>
          <p:cNvPr id="236" name="Google Shape;236;g2752f31e323_0_160"/>
          <p:cNvSpPr txBox="1"/>
          <p:nvPr/>
        </p:nvSpPr>
        <p:spPr>
          <a:xfrm>
            <a:off x="215153" y="1282147"/>
            <a:ext cx="8501400" cy="60645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600" dirty="0">
                <a:solidFill>
                  <a:schemeClr val="dk1"/>
                </a:solidFill>
                <a:latin typeface="Arial"/>
                <a:ea typeface="Arial"/>
                <a:cs typeface="Arial"/>
                <a:sym typeface="Arial"/>
              </a:rPr>
              <a:t>VFW POST 1234 – SEATTLE, WASHINGTON </a:t>
            </a:r>
            <a:endParaRPr sz="1600" dirty="0">
              <a:solidFill>
                <a:schemeClr val="dk1"/>
              </a:solidFill>
              <a:latin typeface="Arial"/>
              <a:ea typeface="Arial"/>
              <a:cs typeface="Arial"/>
              <a:sym typeface="Arial"/>
            </a:endParaRPr>
          </a:p>
          <a:p>
            <a:pPr marL="0" marR="0" lvl="0" indent="0" algn="ctr" rtl="0">
              <a:spcBef>
                <a:spcPts val="0"/>
              </a:spcBef>
              <a:spcAft>
                <a:spcPts val="0"/>
              </a:spcAft>
              <a:buNone/>
            </a:pPr>
            <a:r>
              <a:rPr lang="en-US" sz="1600" dirty="0">
                <a:solidFill>
                  <a:schemeClr val="dk1"/>
                </a:solidFill>
                <a:latin typeface="Arial"/>
                <a:ea typeface="Arial"/>
                <a:cs typeface="Arial"/>
                <a:sym typeface="Arial"/>
              </a:rPr>
              <a:t>HELPING OUR COMMUNITY IN NUMEROUS WAYS WITH INNOVATIVE &amp; NEEDED PROGRAMS! </a:t>
            </a:r>
            <a:endParaRPr dirty="0"/>
          </a:p>
          <a:p>
            <a:pPr marL="0" marR="0" lvl="0" indent="0" algn="ctr" rtl="0">
              <a:spcBef>
                <a:spcPts val="0"/>
              </a:spcBef>
              <a:spcAft>
                <a:spcPts val="0"/>
              </a:spcAft>
              <a:buNone/>
            </a:pPr>
            <a:endParaRPr sz="1600" dirty="0">
              <a:solidFill>
                <a:schemeClr val="dk1"/>
              </a:solidFill>
              <a:latin typeface="Arial"/>
              <a:ea typeface="Arial"/>
              <a:cs typeface="Arial"/>
              <a:sym typeface="Arial"/>
            </a:endParaRPr>
          </a:p>
          <a:p>
            <a:pPr marL="0" marR="0" lvl="0" indent="0" algn="l" rtl="0">
              <a:spcBef>
                <a:spcPts val="0"/>
              </a:spcBef>
              <a:spcAft>
                <a:spcPts val="0"/>
              </a:spcAft>
              <a:buNone/>
            </a:pPr>
            <a:r>
              <a:rPr lang="en-US" sz="1600" dirty="0">
                <a:solidFill>
                  <a:schemeClr val="dk1"/>
                </a:solidFill>
                <a:latin typeface="Arial"/>
                <a:ea typeface="Arial"/>
                <a:cs typeface="Arial"/>
                <a:sym typeface="Arial"/>
              </a:rPr>
              <a:t>• On November 10, 2012, our Post sponsored a fall Stand-Down Event for 350 area homeless veterans. We provided information on medical care and other social service referrals, operated a soup kitchen and handed out winter clothing. </a:t>
            </a:r>
            <a:endParaRPr sz="1600" dirty="0">
              <a:solidFill>
                <a:schemeClr val="dk1"/>
              </a:solidFill>
              <a:latin typeface="Arial"/>
              <a:ea typeface="Arial"/>
              <a:cs typeface="Arial"/>
              <a:sym typeface="Arial"/>
            </a:endParaRPr>
          </a:p>
          <a:p>
            <a:pPr marL="0" marR="0" lvl="0" indent="0" algn="l" rtl="0">
              <a:spcBef>
                <a:spcPts val="0"/>
              </a:spcBef>
              <a:spcAft>
                <a:spcPts val="0"/>
              </a:spcAft>
              <a:buNone/>
            </a:pPr>
            <a:r>
              <a:rPr lang="en-US" sz="1600" dirty="0">
                <a:solidFill>
                  <a:schemeClr val="dk1"/>
                </a:solidFill>
                <a:latin typeface="Arial"/>
                <a:ea typeface="Arial"/>
                <a:cs typeface="Arial"/>
                <a:sym typeface="Arial"/>
              </a:rPr>
              <a:t>• For the past ten years, we have contributed over $25,000 in college scholarships to local students for Patriot’s Pen and Voice of Democracy (patriotic student essay contests). </a:t>
            </a:r>
            <a:endParaRPr sz="1600" dirty="0">
              <a:solidFill>
                <a:schemeClr val="dk1"/>
              </a:solidFill>
              <a:latin typeface="Arial"/>
              <a:ea typeface="Arial"/>
              <a:cs typeface="Arial"/>
              <a:sym typeface="Arial"/>
            </a:endParaRPr>
          </a:p>
          <a:p>
            <a:pPr marL="0" marR="0" lvl="0" indent="0" algn="l" rtl="0">
              <a:spcBef>
                <a:spcPts val="0"/>
              </a:spcBef>
              <a:spcAft>
                <a:spcPts val="0"/>
              </a:spcAft>
              <a:buNone/>
            </a:pPr>
            <a:r>
              <a:rPr lang="en-US" sz="1600" dirty="0">
                <a:solidFill>
                  <a:schemeClr val="dk1"/>
                </a:solidFill>
                <a:latin typeface="Arial"/>
                <a:ea typeface="Arial"/>
                <a:cs typeface="Arial"/>
                <a:sym typeface="Arial"/>
              </a:rPr>
              <a:t>• Allowed the use of our Post building free-of-charge to various other non-profit groups such as the Boy Scouts, Rotary Club, Seattle Homeless Coalition, etc. </a:t>
            </a:r>
            <a:endParaRPr sz="1600" dirty="0">
              <a:solidFill>
                <a:schemeClr val="dk1"/>
              </a:solidFill>
              <a:latin typeface="Arial"/>
              <a:ea typeface="Arial"/>
              <a:cs typeface="Arial"/>
              <a:sym typeface="Arial"/>
            </a:endParaRPr>
          </a:p>
          <a:p>
            <a:pPr marL="0" marR="0" lvl="0" indent="0" algn="l" rtl="0">
              <a:spcBef>
                <a:spcPts val="0"/>
              </a:spcBef>
              <a:spcAft>
                <a:spcPts val="0"/>
              </a:spcAft>
              <a:buNone/>
            </a:pPr>
            <a:r>
              <a:rPr lang="en-US" sz="1600" dirty="0">
                <a:solidFill>
                  <a:schemeClr val="dk1"/>
                </a:solidFill>
                <a:latin typeface="Arial"/>
                <a:ea typeface="Arial"/>
                <a:cs typeface="Arial"/>
                <a:sym typeface="Arial"/>
              </a:rPr>
              <a:t>• Collected products and shipped over 500 care packages to Washington state troops stationed in Afghanistan. </a:t>
            </a:r>
            <a:endParaRPr sz="1600" dirty="0">
              <a:solidFill>
                <a:schemeClr val="dk1"/>
              </a:solidFill>
              <a:latin typeface="Arial"/>
              <a:ea typeface="Arial"/>
              <a:cs typeface="Arial"/>
              <a:sym typeface="Arial"/>
            </a:endParaRPr>
          </a:p>
          <a:p>
            <a:pPr marL="0" marR="0" lvl="0" indent="0" algn="l" rtl="0">
              <a:spcBef>
                <a:spcPts val="0"/>
              </a:spcBef>
              <a:spcAft>
                <a:spcPts val="0"/>
              </a:spcAft>
              <a:buNone/>
            </a:pPr>
            <a:r>
              <a:rPr lang="en-US" sz="1600" dirty="0">
                <a:solidFill>
                  <a:schemeClr val="dk1"/>
                </a:solidFill>
                <a:latin typeface="Arial"/>
                <a:ea typeface="Arial"/>
                <a:cs typeface="Arial"/>
                <a:sym typeface="Arial"/>
              </a:rPr>
              <a:t>• Our Auxiliary organized a Christmas party for the children of military personnel stationed overseas. </a:t>
            </a:r>
            <a:endParaRPr sz="1600" dirty="0">
              <a:solidFill>
                <a:schemeClr val="dk1"/>
              </a:solidFill>
              <a:latin typeface="Arial"/>
              <a:ea typeface="Arial"/>
              <a:cs typeface="Arial"/>
              <a:sym typeface="Arial"/>
            </a:endParaRPr>
          </a:p>
          <a:p>
            <a:pPr marL="0" marR="0" lvl="0" indent="0" algn="l" rtl="0">
              <a:spcBef>
                <a:spcPts val="0"/>
              </a:spcBef>
              <a:spcAft>
                <a:spcPts val="0"/>
              </a:spcAft>
              <a:buNone/>
            </a:pPr>
            <a:r>
              <a:rPr lang="en-US" sz="1600" dirty="0">
                <a:solidFill>
                  <a:schemeClr val="dk1"/>
                </a:solidFill>
                <a:latin typeface="Arial"/>
                <a:ea typeface="Arial"/>
                <a:cs typeface="Arial"/>
                <a:sym typeface="Arial"/>
              </a:rPr>
              <a:t>• Bought $1,500 worth of needed supplies for the Lake County Orphanage. </a:t>
            </a:r>
            <a:endParaRPr sz="1600" dirty="0">
              <a:solidFill>
                <a:schemeClr val="dk1"/>
              </a:solidFill>
              <a:latin typeface="Arial"/>
              <a:ea typeface="Arial"/>
              <a:cs typeface="Arial"/>
              <a:sym typeface="Arial"/>
            </a:endParaRPr>
          </a:p>
          <a:p>
            <a:pPr marL="0" marR="0" lvl="0" indent="0" algn="l" rtl="0">
              <a:spcBef>
                <a:spcPts val="0"/>
              </a:spcBef>
              <a:spcAft>
                <a:spcPts val="0"/>
              </a:spcAft>
              <a:buNone/>
            </a:pPr>
            <a:r>
              <a:rPr lang="en-US" sz="1600" dirty="0">
                <a:solidFill>
                  <a:schemeClr val="dk1"/>
                </a:solidFill>
                <a:latin typeface="Arial"/>
                <a:ea typeface="Arial"/>
                <a:cs typeface="Arial"/>
                <a:sym typeface="Arial"/>
              </a:rPr>
              <a:t>• Regularly visit hospitalized veterans at the Seattle VA Medical Center. We also provide them with needed supplies that boost their morale. </a:t>
            </a:r>
            <a:endParaRPr sz="1600" dirty="0">
              <a:solidFill>
                <a:schemeClr val="dk1"/>
              </a:solidFill>
              <a:latin typeface="Arial"/>
              <a:ea typeface="Arial"/>
              <a:cs typeface="Arial"/>
              <a:sym typeface="Arial"/>
            </a:endParaRPr>
          </a:p>
          <a:p>
            <a:pPr marL="0" marR="0" lvl="0" indent="0" algn="l" rtl="0">
              <a:spcBef>
                <a:spcPts val="0"/>
              </a:spcBef>
              <a:spcAft>
                <a:spcPts val="0"/>
              </a:spcAft>
              <a:buNone/>
            </a:pPr>
            <a:endParaRPr sz="1600" dirty="0">
              <a:solidFill>
                <a:schemeClr val="dk1"/>
              </a:solidFill>
              <a:latin typeface="Arial"/>
              <a:ea typeface="Arial"/>
              <a:cs typeface="Arial"/>
              <a:sym typeface="Arial"/>
            </a:endParaRPr>
          </a:p>
          <a:p>
            <a:pPr marL="0" marR="0" lvl="0" indent="0" algn="l" rtl="0">
              <a:spcBef>
                <a:spcPts val="0"/>
              </a:spcBef>
              <a:spcAft>
                <a:spcPts val="0"/>
              </a:spcAft>
              <a:buNone/>
            </a:pPr>
            <a:r>
              <a:rPr lang="en-US" sz="1600" dirty="0">
                <a:solidFill>
                  <a:schemeClr val="dk1"/>
                </a:solidFill>
                <a:latin typeface="Arial"/>
                <a:ea typeface="Arial"/>
                <a:cs typeface="Arial"/>
                <a:sym typeface="Arial"/>
              </a:rPr>
              <a:t>Simply list other activities that benefitted the community that your Post conducted. Hand this out to potential donors or include it as an attachment if you are sending out a fundraising letter. </a:t>
            </a:r>
            <a:endParaRPr sz="1600" dirty="0">
              <a:solidFill>
                <a:schemeClr val="dk1"/>
              </a:solidFill>
              <a:latin typeface="Arial"/>
              <a:ea typeface="Arial"/>
              <a:cs typeface="Arial"/>
              <a:sym typeface="Arial"/>
            </a:endParaRPr>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a:p>
            <a:pPr marL="0" marR="0" lvl="0" indent="0" algn="l" rtl="0">
              <a:spcBef>
                <a:spcPts val="0"/>
              </a:spcBef>
              <a:spcAft>
                <a:spcPts val="0"/>
              </a:spcAft>
              <a:buNone/>
            </a:pPr>
            <a:r>
              <a:rPr lang="en-US" sz="1800" dirty="0">
                <a:solidFill>
                  <a:schemeClr val="dk1"/>
                </a:solidFill>
                <a:latin typeface="Calibri"/>
                <a:ea typeface="Calibri"/>
                <a:cs typeface="Calibri"/>
                <a:sym typeface="Calibri"/>
              </a:rPr>
              <a:t> </a:t>
            </a:r>
            <a:endParaRPr sz="1800" dirty="0">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g2752f31e323_0_106"/>
          <p:cNvSpPr txBox="1">
            <a:spLocks noGrp="1"/>
          </p:cNvSpPr>
          <p:nvPr>
            <p:ph type="sldNum" idx="12"/>
          </p:nvPr>
        </p:nvSpPr>
        <p:spPr>
          <a:xfrm>
            <a:off x="6457950" y="6356350"/>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a:t>
            </a:fld>
            <a:endParaRPr dirty="0"/>
          </a:p>
        </p:txBody>
      </p:sp>
      <p:sp>
        <p:nvSpPr>
          <p:cNvPr id="172" name="Google Shape;172;g2752f31e323_0_106"/>
          <p:cNvSpPr txBox="1">
            <a:spLocks noGrp="1"/>
          </p:cNvSpPr>
          <p:nvPr>
            <p:ph type="title"/>
          </p:nvPr>
        </p:nvSpPr>
        <p:spPr>
          <a:xfrm>
            <a:off x="215153" y="134472"/>
            <a:ext cx="6338100" cy="9816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2800"/>
              <a:buFont typeface="Arial"/>
              <a:buNone/>
            </a:pPr>
            <a:r>
              <a:rPr lang="en-US" sz="2800" dirty="0"/>
              <a:t>Fundraising Ideas</a:t>
            </a:r>
            <a:endParaRPr dirty="0"/>
          </a:p>
        </p:txBody>
      </p:sp>
      <p:sp>
        <p:nvSpPr>
          <p:cNvPr id="173" name="Google Shape;173;g2752f31e323_0_106"/>
          <p:cNvSpPr txBox="1"/>
          <p:nvPr/>
        </p:nvSpPr>
        <p:spPr>
          <a:xfrm>
            <a:off x="407504" y="1550504"/>
            <a:ext cx="8428500" cy="49872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b="1" dirty="0">
                <a:solidFill>
                  <a:schemeClr val="dk1"/>
                </a:solidFill>
                <a:latin typeface="Arial"/>
                <a:ea typeface="Arial"/>
                <a:cs typeface="Arial"/>
                <a:sym typeface="Arial"/>
              </a:rPr>
              <a:t>Your first task is to decide what you need funding for an how much is needed.  </a:t>
            </a:r>
            <a:r>
              <a:rPr lang="en-US" sz="2000" dirty="0">
                <a:solidFill>
                  <a:schemeClr val="dk1"/>
                </a:solidFill>
                <a:latin typeface="Arial"/>
                <a:ea typeface="Arial"/>
                <a:cs typeface="Arial"/>
                <a:sym typeface="Arial"/>
              </a:rPr>
              <a:t>Is fundraising required for building improvement, handicapped accessible ramps, programs, etc.?  Do you need $5,000 or $50,000?  If it’s a building project, you might want to get free construction estimates from contractors so as to have a “ballpark” idea of costs.  Also, especially if you are expanding or changing the footprint of your building, you will want to check with your city/municipality to make sure it is allowable and what the permit costs will be.</a:t>
            </a:r>
            <a:endParaRPr dirty="0"/>
          </a:p>
          <a:p>
            <a:pPr marL="0" marR="0" lvl="0" indent="0" algn="l" rtl="0">
              <a:spcBef>
                <a:spcPts val="0"/>
              </a:spcBef>
              <a:spcAft>
                <a:spcPts val="0"/>
              </a:spcAft>
              <a:buNone/>
            </a:pPr>
            <a:endParaRPr sz="2000" dirty="0">
              <a:solidFill>
                <a:schemeClr val="dk1"/>
              </a:solidFill>
              <a:latin typeface="Arial"/>
              <a:ea typeface="Arial"/>
              <a:cs typeface="Arial"/>
              <a:sym typeface="Arial"/>
            </a:endParaRPr>
          </a:p>
          <a:p>
            <a:pPr marL="0" marR="0" lvl="0" indent="0" algn="l" rtl="0">
              <a:spcBef>
                <a:spcPts val="0"/>
              </a:spcBef>
              <a:spcAft>
                <a:spcPts val="0"/>
              </a:spcAft>
              <a:buNone/>
            </a:pPr>
            <a:r>
              <a:rPr lang="en-US" sz="2000" b="1" dirty="0">
                <a:solidFill>
                  <a:schemeClr val="dk1"/>
                </a:solidFill>
                <a:latin typeface="Arial"/>
                <a:ea typeface="Arial"/>
                <a:cs typeface="Arial"/>
                <a:sym typeface="Arial"/>
              </a:rPr>
              <a:t>Unfortunately there are few if any Federal grants that are applicable to VFW Posts. </a:t>
            </a:r>
            <a:r>
              <a:rPr lang="en-US" sz="2000" dirty="0">
                <a:solidFill>
                  <a:schemeClr val="dk1"/>
                </a:solidFill>
                <a:latin typeface="Arial"/>
                <a:ea typeface="Arial"/>
                <a:cs typeface="Arial"/>
                <a:sym typeface="Arial"/>
              </a:rPr>
              <a:t>Even if there were federal grants, the application process would most usually be overwhelming and entirely too complicated. Federal grant money is also closely monitored which might require the hiring of a full-time staff member just for compliance. Thus, do not consider federal grants as a fundraising option. </a:t>
            </a:r>
            <a:endParaRPr sz="2000" dirty="0">
              <a:solidFill>
                <a:schemeClr val="dk1"/>
              </a:solidFill>
              <a:latin typeface="Arial"/>
              <a:ea typeface="Arial"/>
              <a:cs typeface="Arial"/>
              <a:sym typeface="Arial"/>
            </a:endParaRPr>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g2752f31e323_0_112"/>
          <p:cNvSpPr txBox="1">
            <a:spLocks noGrp="1"/>
          </p:cNvSpPr>
          <p:nvPr>
            <p:ph type="sldNum" idx="12"/>
          </p:nvPr>
        </p:nvSpPr>
        <p:spPr>
          <a:xfrm>
            <a:off x="6457950" y="6356350"/>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3</a:t>
            </a:fld>
            <a:endParaRPr dirty="0"/>
          </a:p>
        </p:txBody>
      </p:sp>
      <p:sp>
        <p:nvSpPr>
          <p:cNvPr id="179" name="Google Shape;179;g2752f31e323_0_112"/>
          <p:cNvSpPr txBox="1">
            <a:spLocks noGrp="1"/>
          </p:cNvSpPr>
          <p:nvPr>
            <p:ph type="title"/>
          </p:nvPr>
        </p:nvSpPr>
        <p:spPr>
          <a:xfrm>
            <a:off x="215153" y="134472"/>
            <a:ext cx="6338100" cy="9816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2800"/>
              <a:buFont typeface="Arial"/>
              <a:buNone/>
            </a:pPr>
            <a:r>
              <a:rPr lang="en-US" sz="2800" dirty="0"/>
              <a:t>Utilize Your Network</a:t>
            </a:r>
            <a:endParaRPr dirty="0"/>
          </a:p>
        </p:txBody>
      </p:sp>
      <p:sp>
        <p:nvSpPr>
          <p:cNvPr id="180" name="Google Shape;180;g2752f31e323_0_112"/>
          <p:cNvSpPr txBox="1"/>
          <p:nvPr/>
        </p:nvSpPr>
        <p:spPr>
          <a:xfrm>
            <a:off x="215153" y="1535674"/>
            <a:ext cx="8601000" cy="44022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b="1" dirty="0">
                <a:solidFill>
                  <a:schemeClr val="dk1"/>
                </a:solidFill>
                <a:latin typeface="Arial"/>
                <a:ea typeface="Arial"/>
                <a:cs typeface="Arial"/>
                <a:sym typeface="Arial"/>
              </a:rPr>
              <a:t>Some states, counties, cities and other municipalities provide assistance to Veterans groups so check with your elected officials at each level. </a:t>
            </a:r>
            <a:r>
              <a:rPr lang="en-US" sz="2800" dirty="0">
                <a:solidFill>
                  <a:schemeClr val="dk1"/>
                </a:solidFill>
                <a:latin typeface="Arial"/>
                <a:ea typeface="Arial"/>
                <a:cs typeface="Arial"/>
                <a:sym typeface="Arial"/>
              </a:rPr>
              <a:t>There might be funds for building improvement, “green” technology or energy saving innovations applicable to your building, etc. </a:t>
            </a:r>
            <a:endParaRPr sz="2800" dirty="0">
              <a:solidFill>
                <a:schemeClr val="dk1"/>
              </a:solidFill>
              <a:latin typeface="Arial"/>
              <a:ea typeface="Arial"/>
              <a:cs typeface="Arial"/>
              <a:sym typeface="Arial"/>
            </a:endParaRPr>
          </a:p>
          <a:p>
            <a:pPr marL="0" marR="0" lvl="0" indent="0" algn="l" rtl="0">
              <a:spcBef>
                <a:spcPts val="0"/>
              </a:spcBef>
              <a:spcAft>
                <a:spcPts val="0"/>
              </a:spcAft>
              <a:buNone/>
            </a:pPr>
            <a:endParaRPr sz="2800" dirty="0">
              <a:solidFill>
                <a:schemeClr val="dk1"/>
              </a:solidFill>
              <a:latin typeface="Arial"/>
              <a:ea typeface="Arial"/>
              <a:cs typeface="Arial"/>
              <a:sym typeface="Arial"/>
            </a:endParaRPr>
          </a:p>
          <a:p>
            <a:pPr marL="0" marR="0" lvl="0" indent="0" algn="l" rtl="0">
              <a:spcBef>
                <a:spcPts val="0"/>
              </a:spcBef>
              <a:spcAft>
                <a:spcPts val="0"/>
              </a:spcAft>
              <a:buNone/>
            </a:pPr>
            <a:r>
              <a:rPr lang="en-US" sz="2800" b="1" dirty="0">
                <a:solidFill>
                  <a:schemeClr val="dk1"/>
                </a:solidFill>
                <a:latin typeface="Arial"/>
                <a:ea typeface="Arial"/>
                <a:cs typeface="Arial"/>
                <a:sym typeface="Arial"/>
              </a:rPr>
              <a:t>Keep track of how other Posts in your District or within the Department have successfully raised money. </a:t>
            </a:r>
            <a:r>
              <a:rPr lang="en-US" sz="2800" dirty="0">
                <a:solidFill>
                  <a:schemeClr val="dk1"/>
                </a:solidFill>
                <a:latin typeface="Arial"/>
                <a:ea typeface="Arial"/>
                <a:cs typeface="Arial"/>
                <a:sym typeface="Arial"/>
              </a:rPr>
              <a:t>Imitation can often be a good thing. </a:t>
            </a:r>
            <a:endParaRPr sz="2800" dirty="0">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g2752f31e323_0_118"/>
          <p:cNvSpPr txBox="1">
            <a:spLocks noGrp="1"/>
          </p:cNvSpPr>
          <p:nvPr>
            <p:ph type="sldNum" idx="12"/>
          </p:nvPr>
        </p:nvSpPr>
        <p:spPr>
          <a:xfrm>
            <a:off x="6457950" y="6356350"/>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4</a:t>
            </a:fld>
            <a:endParaRPr dirty="0"/>
          </a:p>
        </p:txBody>
      </p:sp>
      <p:sp>
        <p:nvSpPr>
          <p:cNvPr id="186" name="Google Shape;186;g2752f31e323_0_118"/>
          <p:cNvSpPr txBox="1">
            <a:spLocks noGrp="1"/>
          </p:cNvSpPr>
          <p:nvPr>
            <p:ph type="title"/>
          </p:nvPr>
        </p:nvSpPr>
        <p:spPr>
          <a:xfrm>
            <a:off x="215154" y="136525"/>
            <a:ext cx="6338100" cy="9816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2800"/>
              <a:buFont typeface="Arial"/>
              <a:buNone/>
            </a:pPr>
            <a:r>
              <a:rPr lang="en-US" sz="2800" dirty="0"/>
              <a:t>Tips From The VFW Foundation</a:t>
            </a:r>
            <a:endParaRPr dirty="0"/>
          </a:p>
        </p:txBody>
      </p:sp>
      <p:sp>
        <p:nvSpPr>
          <p:cNvPr id="187" name="Google Shape;187;g2752f31e323_0_118"/>
          <p:cNvSpPr txBox="1"/>
          <p:nvPr/>
        </p:nvSpPr>
        <p:spPr>
          <a:xfrm>
            <a:off x="215154" y="1719470"/>
            <a:ext cx="8610900" cy="40635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dirty="0">
                <a:solidFill>
                  <a:schemeClr val="dk1"/>
                </a:solidFill>
                <a:latin typeface="Arial"/>
                <a:ea typeface="Arial"/>
                <a:cs typeface="Arial"/>
                <a:sym typeface="Arial"/>
              </a:rPr>
              <a:t>1.  Where is your Post located? Is it in a rural or urban area? If urban or near a larger city, I suggest you go to your local Chamber of Commerce, local community foundation or even your library (Reference Librarian) to get a free list of the largest nongovernmental employers/companies in your county. With this you can create a potential donor list. </a:t>
            </a:r>
            <a:endParaRPr dirty="0"/>
          </a:p>
          <a:p>
            <a:pPr marL="0" marR="0" lvl="0" indent="0" algn="l" rtl="0">
              <a:spcBef>
                <a:spcPts val="0"/>
              </a:spcBef>
              <a:spcAft>
                <a:spcPts val="0"/>
              </a:spcAft>
              <a:buNone/>
            </a:pPr>
            <a:endParaRPr sz="2000" dirty="0">
              <a:solidFill>
                <a:schemeClr val="dk1"/>
              </a:solidFill>
              <a:latin typeface="Arial"/>
              <a:ea typeface="Arial"/>
              <a:cs typeface="Arial"/>
              <a:sym typeface="Arial"/>
            </a:endParaRPr>
          </a:p>
          <a:p>
            <a:pPr marL="0" marR="0" lvl="0" indent="0" algn="l" rtl="0">
              <a:spcBef>
                <a:spcPts val="0"/>
              </a:spcBef>
              <a:spcAft>
                <a:spcPts val="0"/>
              </a:spcAft>
              <a:buNone/>
            </a:pPr>
            <a:r>
              <a:rPr lang="en-US" sz="2000" dirty="0">
                <a:solidFill>
                  <a:schemeClr val="dk1"/>
                </a:solidFill>
                <a:latin typeface="Arial"/>
                <a:ea typeface="Arial"/>
                <a:cs typeface="Arial"/>
                <a:sym typeface="Arial"/>
              </a:rPr>
              <a:t>2.  Think of the companies that the Post already has a relationship with. Private utility companies (gas, electric, water, cable TV, etc). Does the Post have a canteen? If so what about the beverage distributor? What about your bank that holds the Post’s funds? Ask for a donation from all of these companies. You might only get $50 but some Posts have actually received donations of $5,000 or more. </a:t>
            </a:r>
            <a:br>
              <a:rPr lang="en-US" sz="1600" dirty="0">
                <a:solidFill>
                  <a:schemeClr val="dk1"/>
                </a:solidFill>
                <a:latin typeface="Calibri"/>
                <a:ea typeface="Calibri"/>
                <a:cs typeface="Calibri"/>
                <a:sym typeface="Calibri"/>
              </a:rPr>
            </a:br>
            <a:endParaRPr sz="1800" dirty="0">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g2752f31e323_0_124"/>
          <p:cNvSpPr txBox="1">
            <a:spLocks noGrp="1"/>
          </p:cNvSpPr>
          <p:nvPr>
            <p:ph type="sldNum" idx="12"/>
          </p:nvPr>
        </p:nvSpPr>
        <p:spPr>
          <a:xfrm>
            <a:off x="6457950" y="6356350"/>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5</a:t>
            </a:fld>
            <a:endParaRPr dirty="0"/>
          </a:p>
        </p:txBody>
      </p:sp>
      <p:sp>
        <p:nvSpPr>
          <p:cNvPr id="193" name="Google Shape;193;g2752f31e323_0_124"/>
          <p:cNvSpPr txBox="1">
            <a:spLocks noGrp="1"/>
          </p:cNvSpPr>
          <p:nvPr>
            <p:ph type="title"/>
          </p:nvPr>
        </p:nvSpPr>
        <p:spPr>
          <a:xfrm>
            <a:off x="215153" y="134472"/>
            <a:ext cx="6338100" cy="9816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2800"/>
              <a:buFont typeface="Arial"/>
              <a:buNone/>
            </a:pPr>
            <a:r>
              <a:rPr lang="en-US" sz="2800" dirty="0"/>
              <a:t>Tips From The VFW Foundation</a:t>
            </a:r>
            <a:endParaRPr dirty="0"/>
          </a:p>
        </p:txBody>
      </p:sp>
      <p:sp>
        <p:nvSpPr>
          <p:cNvPr id="194" name="Google Shape;194;g2752f31e323_0_124"/>
          <p:cNvSpPr txBox="1"/>
          <p:nvPr/>
        </p:nvSpPr>
        <p:spPr>
          <a:xfrm>
            <a:off x="215153" y="1828800"/>
            <a:ext cx="8590800" cy="40635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dirty="0">
                <a:solidFill>
                  <a:schemeClr val="dk1"/>
                </a:solidFill>
                <a:latin typeface="Arial"/>
                <a:ea typeface="Arial"/>
                <a:cs typeface="Arial"/>
                <a:sym typeface="Arial"/>
              </a:rPr>
              <a:t>3. A bank is also a good place to speak to an individual called a Trust Officer. He/She might handle foundation money. For instance, if someone died in your community back in the 1950s or 1960s in the provisions of their will they could have set up a foundation. Perhaps, they appointed family members (son, daughter, spouse, brother) to the Foundation Board. Now, those individuals might have passed as well. The money then is typically managed by a bank (through a Trust Officer). Sometimes the money is managed by a law or accounting firm but again it’s usually a bank. And that Trust Officer is almost always the decision maker each year on what nonprofit organizations get that money. Trust Officers are more common at banks in urban areas especially at the main bank headquarters (not a branch). </a:t>
            </a:r>
            <a:br>
              <a:rPr lang="en-US" sz="1600" dirty="0">
                <a:solidFill>
                  <a:schemeClr val="dk1"/>
                </a:solidFill>
                <a:latin typeface="Calibri"/>
                <a:ea typeface="Calibri"/>
                <a:cs typeface="Calibri"/>
                <a:sym typeface="Calibri"/>
              </a:rPr>
            </a:br>
            <a:endParaRPr sz="1800" dirty="0">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g2752f31e323_0_130"/>
          <p:cNvSpPr txBox="1">
            <a:spLocks noGrp="1"/>
          </p:cNvSpPr>
          <p:nvPr>
            <p:ph type="sldNum" idx="12"/>
          </p:nvPr>
        </p:nvSpPr>
        <p:spPr>
          <a:xfrm>
            <a:off x="6457950" y="6356350"/>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6</a:t>
            </a:fld>
            <a:endParaRPr dirty="0"/>
          </a:p>
        </p:txBody>
      </p:sp>
      <p:sp>
        <p:nvSpPr>
          <p:cNvPr id="200" name="Google Shape;200;g2752f31e323_0_130"/>
          <p:cNvSpPr txBox="1">
            <a:spLocks noGrp="1"/>
          </p:cNvSpPr>
          <p:nvPr>
            <p:ph type="title"/>
          </p:nvPr>
        </p:nvSpPr>
        <p:spPr>
          <a:xfrm>
            <a:off x="215153" y="134472"/>
            <a:ext cx="6338100" cy="9816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2800"/>
              <a:buFont typeface="Arial"/>
              <a:buNone/>
            </a:pPr>
            <a:r>
              <a:rPr lang="en-US" sz="2800" dirty="0"/>
              <a:t>Tips From The VFW Foundation</a:t>
            </a:r>
            <a:endParaRPr dirty="0"/>
          </a:p>
        </p:txBody>
      </p:sp>
      <p:sp>
        <p:nvSpPr>
          <p:cNvPr id="201" name="Google Shape;201;g2752f31e323_0_130"/>
          <p:cNvSpPr txBox="1"/>
          <p:nvPr/>
        </p:nvSpPr>
        <p:spPr>
          <a:xfrm>
            <a:off x="215153" y="1828800"/>
            <a:ext cx="8590800" cy="52335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dirty="0">
                <a:solidFill>
                  <a:schemeClr val="dk1"/>
                </a:solidFill>
                <a:latin typeface="Arial"/>
                <a:ea typeface="Arial"/>
                <a:cs typeface="Arial"/>
                <a:sym typeface="Arial"/>
              </a:rPr>
              <a:t>4.  Use your Post members as a resource. Perhaps, they know individuals with financial resources or persons who hold high positions in local companies who might consider donations. These might be neighbors, friends, other family members, people they go to church with, etc. Your Post members might be able to provide an introduction to the potential donor so that you can speak to them directly. Also, promote your Post to your members as an organization that can be designated in their wills. </a:t>
            </a:r>
            <a:endParaRPr sz="2000" dirty="0">
              <a:solidFill>
                <a:schemeClr val="dk1"/>
              </a:solidFill>
              <a:latin typeface="Arial"/>
              <a:ea typeface="Arial"/>
              <a:cs typeface="Arial"/>
              <a:sym typeface="Arial"/>
            </a:endParaRPr>
          </a:p>
          <a:p>
            <a:pPr marL="0" marR="0" lvl="0" indent="0" algn="l" rtl="0">
              <a:spcBef>
                <a:spcPts val="0"/>
              </a:spcBef>
              <a:spcAft>
                <a:spcPts val="0"/>
              </a:spcAft>
              <a:buNone/>
            </a:pPr>
            <a:endParaRPr sz="2000" dirty="0">
              <a:solidFill>
                <a:schemeClr val="dk1"/>
              </a:solidFill>
              <a:latin typeface="Arial"/>
              <a:ea typeface="Arial"/>
              <a:cs typeface="Arial"/>
              <a:sym typeface="Arial"/>
            </a:endParaRPr>
          </a:p>
          <a:p>
            <a:pPr marL="0" marR="0" lvl="0" indent="0" algn="l" rtl="0">
              <a:spcBef>
                <a:spcPts val="0"/>
              </a:spcBef>
              <a:spcAft>
                <a:spcPts val="0"/>
              </a:spcAft>
              <a:buNone/>
            </a:pPr>
            <a:r>
              <a:rPr lang="en-US" sz="2000" dirty="0">
                <a:solidFill>
                  <a:schemeClr val="dk1"/>
                </a:solidFill>
                <a:latin typeface="Arial"/>
                <a:ea typeface="Arial"/>
                <a:cs typeface="Arial"/>
                <a:sym typeface="Arial"/>
              </a:rPr>
              <a:t>5.  Are there any casinos within 50 miles of the Post? Contact regular and Indian casinos and ask to speak to a person who most usually has a title of “Public or Community Affairs Manager.” Ask for a donation. Even though (non-Indian) casinos are usually directed by the state to give a certain portion of their earnings to specific community causes (especially education) they often donate to other groups as well. </a:t>
            </a:r>
            <a:endParaRPr sz="2000" dirty="0">
              <a:solidFill>
                <a:schemeClr val="dk1"/>
              </a:solidFill>
              <a:latin typeface="Arial"/>
              <a:ea typeface="Arial"/>
              <a:cs typeface="Arial"/>
              <a:sym typeface="Arial"/>
            </a:endParaRPr>
          </a:p>
          <a:p>
            <a:pPr marL="0" marR="0" lvl="0" indent="0" algn="l" rtl="0">
              <a:spcBef>
                <a:spcPts val="0"/>
              </a:spcBef>
              <a:spcAft>
                <a:spcPts val="0"/>
              </a:spcAft>
              <a:buNone/>
            </a:pPr>
            <a:br>
              <a:rPr lang="en-US" sz="1600" dirty="0">
                <a:solidFill>
                  <a:schemeClr val="dk1"/>
                </a:solidFill>
                <a:latin typeface="Calibri"/>
                <a:ea typeface="Calibri"/>
                <a:cs typeface="Calibri"/>
                <a:sym typeface="Calibri"/>
              </a:rPr>
            </a:br>
            <a:endParaRPr sz="1800" dirty="0">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g2752f31e323_0_136"/>
          <p:cNvSpPr txBox="1">
            <a:spLocks noGrp="1"/>
          </p:cNvSpPr>
          <p:nvPr>
            <p:ph type="sldNum" idx="12"/>
          </p:nvPr>
        </p:nvSpPr>
        <p:spPr>
          <a:xfrm>
            <a:off x="6457950" y="6356350"/>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7</a:t>
            </a:fld>
            <a:endParaRPr dirty="0"/>
          </a:p>
        </p:txBody>
      </p:sp>
      <p:sp>
        <p:nvSpPr>
          <p:cNvPr id="207" name="Google Shape;207;g2752f31e323_0_136"/>
          <p:cNvSpPr txBox="1">
            <a:spLocks noGrp="1"/>
          </p:cNvSpPr>
          <p:nvPr>
            <p:ph type="title"/>
          </p:nvPr>
        </p:nvSpPr>
        <p:spPr>
          <a:xfrm>
            <a:off x="215153" y="134472"/>
            <a:ext cx="6338100" cy="9816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2800"/>
              <a:buFont typeface="Arial"/>
              <a:buNone/>
            </a:pPr>
            <a:r>
              <a:rPr lang="en-US" sz="2800" dirty="0"/>
              <a:t>Tips From The VFW Foundation</a:t>
            </a:r>
            <a:endParaRPr dirty="0"/>
          </a:p>
        </p:txBody>
      </p:sp>
      <p:sp>
        <p:nvSpPr>
          <p:cNvPr id="208" name="Google Shape;208;g2752f31e323_0_136"/>
          <p:cNvSpPr txBox="1"/>
          <p:nvPr/>
        </p:nvSpPr>
        <p:spPr>
          <a:xfrm>
            <a:off x="215153" y="1489273"/>
            <a:ext cx="8590800" cy="52335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dirty="0">
                <a:solidFill>
                  <a:schemeClr val="dk1"/>
                </a:solidFill>
                <a:latin typeface="Arial"/>
                <a:ea typeface="Arial"/>
                <a:cs typeface="Arial"/>
                <a:sym typeface="Arial"/>
              </a:rPr>
              <a:t>6.  Assemble a one-page sheet (some Posts do a brochure) that lists all the activities that your Post does for its community. SEE SAMPLE #1. This insert can be included with any fundraising letter that you send out or something to bring with you when talking to a potential donor directly. The reality is that most people have no idea what a VFW Post does for its community. Thus, list all the activities such as: </a:t>
            </a:r>
            <a:endParaRPr dirty="0"/>
          </a:p>
          <a:p>
            <a:pPr marL="0" marR="0" lvl="0" indent="0" algn="l" rtl="0">
              <a:spcBef>
                <a:spcPts val="0"/>
              </a:spcBef>
              <a:spcAft>
                <a:spcPts val="0"/>
              </a:spcAft>
              <a:buNone/>
            </a:pPr>
            <a:endParaRPr sz="2000" dirty="0">
              <a:solidFill>
                <a:schemeClr val="dk1"/>
              </a:solidFill>
              <a:latin typeface="Arial"/>
              <a:ea typeface="Arial"/>
              <a:cs typeface="Arial"/>
              <a:sym typeface="Arial"/>
            </a:endParaRPr>
          </a:p>
          <a:p>
            <a:pPr marL="285750" marR="0" lvl="0" indent="-285750" algn="l" rtl="0">
              <a:spcBef>
                <a:spcPts val="0"/>
              </a:spcBef>
              <a:spcAft>
                <a:spcPts val="0"/>
              </a:spcAft>
              <a:buClr>
                <a:schemeClr val="dk1"/>
              </a:buClr>
              <a:buSzPts val="2000"/>
              <a:buFont typeface="Arial"/>
              <a:buChar char="•"/>
            </a:pPr>
            <a:r>
              <a:rPr lang="en-US" sz="2000" dirty="0">
                <a:solidFill>
                  <a:schemeClr val="dk1"/>
                </a:solidFill>
                <a:latin typeface="Arial"/>
                <a:ea typeface="Arial"/>
                <a:cs typeface="Arial"/>
                <a:sym typeface="Arial"/>
              </a:rPr>
              <a:t>Does your Post send care packages to local troops in Afghanistan?</a:t>
            </a:r>
            <a:endParaRPr sz="2000" dirty="0">
              <a:solidFill>
                <a:schemeClr val="dk1"/>
              </a:solidFill>
              <a:latin typeface="Arial"/>
              <a:ea typeface="Arial"/>
              <a:cs typeface="Arial"/>
              <a:sym typeface="Arial"/>
            </a:endParaRPr>
          </a:p>
          <a:p>
            <a:pPr marL="285750" marR="0" lvl="0" indent="-285750" algn="l" rtl="0">
              <a:spcBef>
                <a:spcPts val="0"/>
              </a:spcBef>
              <a:spcAft>
                <a:spcPts val="0"/>
              </a:spcAft>
              <a:buClr>
                <a:schemeClr val="dk1"/>
              </a:buClr>
              <a:buSzPts val="2000"/>
              <a:buFont typeface="Arial"/>
              <a:buChar char="•"/>
            </a:pPr>
            <a:r>
              <a:rPr lang="en-US" sz="2000" dirty="0">
                <a:solidFill>
                  <a:schemeClr val="dk1"/>
                </a:solidFill>
                <a:latin typeface="Arial"/>
                <a:ea typeface="Arial"/>
                <a:cs typeface="Arial"/>
                <a:sym typeface="Arial"/>
              </a:rPr>
              <a:t>Does your Post help out homeless vets?</a:t>
            </a:r>
            <a:endParaRPr dirty="0"/>
          </a:p>
          <a:p>
            <a:pPr marL="285750" marR="0" lvl="0" indent="-285750" algn="l" rtl="0">
              <a:spcBef>
                <a:spcPts val="0"/>
              </a:spcBef>
              <a:spcAft>
                <a:spcPts val="0"/>
              </a:spcAft>
              <a:buClr>
                <a:schemeClr val="dk1"/>
              </a:buClr>
              <a:buSzPts val="2000"/>
              <a:buFont typeface="Arial"/>
              <a:buChar char="•"/>
            </a:pPr>
            <a:r>
              <a:rPr lang="en-US" sz="2000" dirty="0">
                <a:solidFill>
                  <a:schemeClr val="dk1"/>
                </a:solidFill>
                <a:latin typeface="Arial"/>
                <a:ea typeface="Arial"/>
                <a:cs typeface="Arial"/>
                <a:sym typeface="Arial"/>
              </a:rPr>
              <a:t>Do Post members regularly visit the VA to see patients?</a:t>
            </a:r>
            <a:endParaRPr dirty="0"/>
          </a:p>
          <a:p>
            <a:pPr marL="285750" marR="0" lvl="0" indent="-285750" algn="l" rtl="0">
              <a:spcBef>
                <a:spcPts val="0"/>
              </a:spcBef>
              <a:spcAft>
                <a:spcPts val="0"/>
              </a:spcAft>
              <a:buClr>
                <a:schemeClr val="dk1"/>
              </a:buClr>
              <a:buSzPts val="2000"/>
              <a:buFont typeface="Arial"/>
              <a:buChar char="•"/>
            </a:pPr>
            <a:r>
              <a:rPr lang="en-US" sz="2000" dirty="0">
                <a:solidFill>
                  <a:schemeClr val="dk1"/>
                </a:solidFill>
                <a:latin typeface="Arial"/>
                <a:ea typeface="Arial"/>
                <a:cs typeface="Arial"/>
                <a:sym typeface="Arial"/>
              </a:rPr>
              <a:t>Do you allow the use of your Post building to other community groups such as the Boy or Girl Scouts? </a:t>
            </a:r>
            <a:endParaRPr sz="2000" dirty="0">
              <a:solidFill>
                <a:schemeClr val="dk1"/>
              </a:solidFill>
              <a:latin typeface="Arial"/>
              <a:ea typeface="Arial"/>
              <a:cs typeface="Arial"/>
              <a:sym typeface="Arial"/>
            </a:endParaRPr>
          </a:p>
          <a:p>
            <a:pPr marL="285750" marR="0" lvl="0" indent="-285750" algn="l" rtl="0">
              <a:spcBef>
                <a:spcPts val="0"/>
              </a:spcBef>
              <a:spcAft>
                <a:spcPts val="0"/>
              </a:spcAft>
              <a:buClr>
                <a:schemeClr val="dk1"/>
              </a:buClr>
              <a:buSzPts val="2000"/>
              <a:buFont typeface="Arial"/>
              <a:buChar char="•"/>
            </a:pPr>
            <a:r>
              <a:rPr lang="en-US" sz="2000" dirty="0">
                <a:solidFill>
                  <a:schemeClr val="dk1"/>
                </a:solidFill>
                <a:latin typeface="Arial"/>
                <a:ea typeface="Arial"/>
                <a:cs typeface="Arial"/>
                <a:sym typeface="Arial"/>
              </a:rPr>
              <a:t>Does your Post participate in Patriot’s Pen or Voice of Democracy? If so, how much money have you given to local students over the past 10 years (the amount might surprise you!). </a:t>
            </a:r>
            <a:endParaRPr sz="2000" dirty="0">
              <a:solidFill>
                <a:schemeClr val="dk1"/>
              </a:solidFill>
              <a:latin typeface="Arial"/>
              <a:ea typeface="Arial"/>
              <a:cs typeface="Arial"/>
              <a:sym typeface="Arial"/>
            </a:endParaRPr>
          </a:p>
          <a:p>
            <a:pPr marL="0" marR="0" lvl="0" indent="0" algn="l" rtl="0">
              <a:spcBef>
                <a:spcPts val="0"/>
              </a:spcBef>
              <a:spcAft>
                <a:spcPts val="0"/>
              </a:spcAft>
              <a:buNone/>
            </a:pPr>
            <a:br>
              <a:rPr lang="en-US" sz="1600" dirty="0">
                <a:solidFill>
                  <a:schemeClr val="dk1"/>
                </a:solidFill>
                <a:latin typeface="Calibri"/>
                <a:ea typeface="Calibri"/>
                <a:cs typeface="Calibri"/>
                <a:sym typeface="Calibri"/>
              </a:rPr>
            </a:br>
            <a:endParaRPr sz="1800" dirty="0">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g2752f31e323_0_142"/>
          <p:cNvSpPr txBox="1">
            <a:spLocks noGrp="1"/>
          </p:cNvSpPr>
          <p:nvPr>
            <p:ph type="sldNum" idx="12"/>
          </p:nvPr>
        </p:nvSpPr>
        <p:spPr>
          <a:xfrm>
            <a:off x="6457950" y="6356350"/>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8</a:t>
            </a:fld>
            <a:endParaRPr dirty="0"/>
          </a:p>
        </p:txBody>
      </p:sp>
      <p:sp>
        <p:nvSpPr>
          <p:cNvPr id="214" name="Google Shape;214;g2752f31e323_0_142"/>
          <p:cNvSpPr txBox="1">
            <a:spLocks noGrp="1"/>
          </p:cNvSpPr>
          <p:nvPr>
            <p:ph type="title"/>
          </p:nvPr>
        </p:nvSpPr>
        <p:spPr>
          <a:xfrm>
            <a:off x="215153" y="134472"/>
            <a:ext cx="6338100" cy="9816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2800"/>
              <a:buFont typeface="Arial"/>
              <a:buNone/>
            </a:pPr>
            <a:r>
              <a:rPr lang="en-US" sz="2800" dirty="0"/>
              <a:t>Tips From The VFW Foundation</a:t>
            </a:r>
            <a:endParaRPr dirty="0"/>
          </a:p>
        </p:txBody>
      </p:sp>
      <p:sp>
        <p:nvSpPr>
          <p:cNvPr id="215" name="Google Shape;215;g2752f31e323_0_142"/>
          <p:cNvSpPr txBox="1"/>
          <p:nvPr/>
        </p:nvSpPr>
        <p:spPr>
          <a:xfrm>
            <a:off x="215153" y="1396940"/>
            <a:ext cx="8590800" cy="56028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dirty="0">
                <a:solidFill>
                  <a:schemeClr val="dk1"/>
                </a:solidFill>
                <a:latin typeface="Calibri"/>
                <a:ea typeface="Calibri"/>
                <a:cs typeface="Calibri"/>
                <a:sym typeface="Calibri"/>
              </a:rPr>
              <a:t>7.  </a:t>
            </a:r>
            <a:r>
              <a:rPr lang="en-US" sz="1800" b="1" dirty="0">
                <a:solidFill>
                  <a:schemeClr val="dk1"/>
                </a:solidFill>
                <a:latin typeface="Calibri"/>
                <a:ea typeface="Calibri"/>
                <a:cs typeface="Calibri"/>
                <a:sym typeface="Calibri"/>
              </a:rPr>
              <a:t>O.K., here is an issue that might come up. Most VFW Posts are classified by the Internal Revenue Service at 501(c)(19) not the more common 501(c)(3).   </a:t>
            </a:r>
            <a:r>
              <a:rPr lang="en-US" sz="1800" dirty="0">
                <a:solidFill>
                  <a:schemeClr val="dk1"/>
                </a:solidFill>
                <a:latin typeface="Calibri"/>
                <a:ea typeface="Calibri"/>
                <a:cs typeface="Calibri"/>
                <a:sym typeface="Calibri"/>
              </a:rPr>
              <a:t>A 501(c)(19) is still a nonprofit designation but it is specific to a “...group of past or present members of the American Armed Services” whereas a 501(c)(3) is simply “...a general nonprofit.” Regardless, a donor such as a company or individual would almost always get the same tax benefit contributing to a 501(c)(19) as they would to a 501(c)(3). With that said, in most instances a corporation, foundation or individual only wants to donate to a 501(c)(3) as they are not familiar with the 501(c)(19) designation. If this is the case, we can usually still make a donation possible. The donor can make their check payable to the “VFW Foundation” and send it directly to my attention (along with a letter explaining that the donation is actually for your Post). I then cash the check and send your Post a check for the exact same amount. Here are two points to emphasize to the donor (and once </a:t>
            </a:r>
            <a:endParaRPr sz="2000" dirty="0">
              <a:solidFill>
                <a:schemeClr val="dk1"/>
              </a:solidFill>
              <a:latin typeface="Calibri"/>
              <a:ea typeface="Calibri"/>
              <a:cs typeface="Calibri"/>
              <a:sym typeface="Calibri"/>
            </a:endParaRPr>
          </a:p>
          <a:p>
            <a:pPr marL="0" marR="0" lvl="0" indent="0" algn="l" rtl="0">
              <a:spcBef>
                <a:spcPts val="0"/>
              </a:spcBef>
              <a:spcAft>
                <a:spcPts val="0"/>
              </a:spcAft>
              <a:buNone/>
            </a:pPr>
            <a:r>
              <a:rPr lang="en-US" sz="1800" dirty="0">
                <a:solidFill>
                  <a:schemeClr val="dk1"/>
                </a:solidFill>
                <a:latin typeface="Calibri"/>
                <a:ea typeface="Calibri"/>
                <a:cs typeface="Calibri"/>
                <a:sym typeface="Calibri"/>
              </a:rPr>
              <a:t>they understand this they usually will go ahead and make the donation). 1. 100% of their money with no administrative or other costs will return to the Post as the VFW Foundation does this as a service to VFW Posts/Departments; 2. They will receive a tax receipt not from your Post/Department but from the VFW Foundation which is a 501(c)(3) non-profit. I can also send a letter directly to the potential donor explaining all of the above. </a:t>
            </a:r>
            <a:endParaRPr sz="2000" dirty="0">
              <a:solidFill>
                <a:schemeClr val="dk1"/>
              </a:solidFill>
              <a:latin typeface="Calibri"/>
              <a:ea typeface="Calibri"/>
              <a:cs typeface="Calibri"/>
              <a:sym typeface="Calibri"/>
            </a:endParaRPr>
          </a:p>
          <a:p>
            <a:pPr marL="0" marR="0" lvl="0" indent="0" algn="l" rtl="0">
              <a:spcBef>
                <a:spcPts val="0"/>
              </a:spcBef>
              <a:spcAft>
                <a:spcPts val="0"/>
              </a:spcAft>
              <a:buNone/>
            </a:pPr>
            <a:br>
              <a:rPr lang="en-US" sz="1600" dirty="0">
                <a:solidFill>
                  <a:schemeClr val="dk1"/>
                </a:solidFill>
                <a:latin typeface="Calibri"/>
                <a:ea typeface="Calibri"/>
                <a:cs typeface="Calibri"/>
                <a:sym typeface="Calibri"/>
              </a:rPr>
            </a:br>
            <a:endParaRPr sz="1800" dirty="0">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g2752f31e323_0_148"/>
          <p:cNvSpPr txBox="1">
            <a:spLocks noGrp="1"/>
          </p:cNvSpPr>
          <p:nvPr>
            <p:ph type="sldNum" idx="12"/>
          </p:nvPr>
        </p:nvSpPr>
        <p:spPr>
          <a:xfrm>
            <a:off x="6457950" y="6356350"/>
            <a:ext cx="20574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9</a:t>
            </a:fld>
            <a:endParaRPr dirty="0"/>
          </a:p>
        </p:txBody>
      </p:sp>
      <p:sp>
        <p:nvSpPr>
          <p:cNvPr id="221" name="Google Shape;221;g2752f31e323_0_148"/>
          <p:cNvSpPr txBox="1">
            <a:spLocks noGrp="1"/>
          </p:cNvSpPr>
          <p:nvPr>
            <p:ph type="title"/>
          </p:nvPr>
        </p:nvSpPr>
        <p:spPr>
          <a:xfrm>
            <a:off x="215153" y="134472"/>
            <a:ext cx="6338100" cy="9816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2800"/>
              <a:buFont typeface="Arial"/>
              <a:buNone/>
            </a:pPr>
            <a:r>
              <a:rPr lang="en-US" sz="2800" dirty="0"/>
              <a:t>Tips From The VFW Foundation</a:t>
            </a:r>
            <a:endParaRPr dirty="0"/>
          </a:p>
        </p:txBody>
      </p:sp>
      <p:sp>
        <p:nvSpPr>
          <p:cNvPr id="222" name="Google Shape;222;g2752f31e323_0_148"/>
          <p:cNvSpPr txBox="1"/>
          <p:nvPr/>
        </p:nvSpPr>
        <p:spPr>
          <a:xfrm>
            <a:off x="215153" y="1401417"/>
            <a:ext cx="8501400" cy="39711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dirty="0">
                <a:solidFill>
                  <a:schemeClr val="dk1"/>
                </a:solidFill>
                <a:latin typeface="Calibri"/>
                <a:ea typeface="Calibri"/>
                <a:cs typeface="Calibri"/>
                <a:sym typeface="Calibri"/>
              </a:rPr>
              <a:t>So the VFW Foundation can effectively track potential donations, please call me for further guidance before proceeding. </a:t>
            </a:r>
            <a:endParaRPr dirty="0"/>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a:p>
            <a:pPr marL="0" marR="0" lvl="0" indent="0" algn="l" rtl="0">
              <a:spcBef>
                <a:spcPts val="0"/>
              </a:spcBef>
              <a:spcAft>
                <a:spcPts val="0"/>
              </a:spcAft>
              <a:buNone/>
            </a:pPr>
            <a:r>
              <a:rPr lang="en-US" sz="1800" dirty="0">
                <a:solidFill>
                  <a:schemeClr val="dk1"/>
                </a:solidFill>
                <a:latin typeface="Calibri"/>
                <a:ea typeface="Calibri"/>
                <a:cs typeface="Calibri"/>
                <a:sym typeface="Calibri"/>
              </a:rPr>
              <a:t>NOTE: The VFW Foundation cannot pass through government funds (federal, state, county or city). Each donation also must be in excess of $500. </a:t>
            </a:r>
            <a:endParaRPr dirty="0"/>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a:p>
            <a:pPr marL="0" marR="0" lvl="0" indent="0" algn="l" rtl="0">
              <a:spcBef>
                <a:spcPts val="0"/>
              </a:spcBef>
              <a:spcAft>
                <a:spcPts val="0"/>
              </a:spcAft>
              <a:buNone/>
            </a:pPr>
            <a:r>
              <a:rPr lang="en-US" sz="1800" dirty="0">
                <a:solidFill>
                  <a:schemeClr val="dk1"/>
                </a:solidFill>
                <a:latin typeface="Calibri"/>
                <a:ea typeface="Calibri"/>
                <a:cs typeface="Calibri"/>
                <a:sym typeface="Calibri"/>
              </a:rPr>
              <a:t>Here are two other important things that the VFW Foundation can also do for VFW Posts and also Departments: </a:t>
            </a:r>
            <a:endParaRPr dirty="0"/>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a:p>
            <a:pPr marL="0" marR="0" lvl="0" indent="0" algn="l" rtl="0">
              <a:spcBef>
                <a:spcPts val="0"/>
              </a:spcBef>
              <a:spcAft>
                <a:spcPts val="0"/>
              </a:spcAft>
              <a:buNone/>
            </a:pPr>
            <a:r>
              <a:rPr lang="en-US" sz="1800" dirty="0">
                <a:solidFill>
                  <a:schemeClr val="dk1"/>
                </a:solidFill>
                <a:latin typeface="Calibri"/>
                <a:ea typeface="Calibri"/>
                <a:cs typeface="Calibri"/>
                <a:sym typeface="Calibri"/>
              </a:rPr>
              <a:t>1.  They can provide you with a variety of fundraising template letters that you can edit and make specific to the needs of your Post/Department. These are in Word format and can be emailed to you. </a:t>
            </a:r>
            <a:endParaRPr sz="1800" dirty="0">
              <a:solidFill>
                <a:schemeClr val="dk1"/>
              </a:solidFill>
              <a:latin typeface="Calibri"/>
              <a:ea typeface="Calibri"/>
              <a:cs typeface="Calibri"/>
              <a:sym typeface="Calibri"/>
            </a:endParaRPr>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a:p>
            <a:pPr marL="0" marR="0" lvl="0" indent="0" algn="l" rtl="0">
              <a:spcBef>
                <a:spcPts val="0"/>
              </a:spcBef>
              <a:spcAft>
                <a:spcPts val="0"/>
              </a:spcAft>
              <a:buNone/>
            </a:pPr>
            <a:r>
              <a:rPr lang="en-US" sz="1800" dirty="0">
                <a:solidFill>
                  <a:schemeClr val="dk1"/>
                </a:solidFill>
                <a:latin typeface="Calibri"/>
                <a:ea typeface="Calibri"/>
                <a:cs typeface="Calibri"/>
                <a:sym typeface="Calibri"/>
              </a:rPr>
              <a:t> </a:t>
            </a:r>
            <a:endParaRPr sz="1800" dirty="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1860</Words>
  <Application>Microsoft Macintosh PowerPoint</Application>
  <PresentationFormat>On-screen Show (4:3)</PresentationFormat>
  <Paragraphs>72</Paragraphs>
  <Slides>11</Slides>
  <Notes>11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11</vt:i4>
      </vt:variant>
    </vt:vector>
  </HeadingPairs>
  <TitlesOfParts>
    <vt:vector size="16" baseType="lpstr">
      <vt:lpstr>Arial</vt:lpstr>
      <vt:lpstr>Calibri</vt:lpstr>
      <vt:lpstr>Times New Roman</vt:lpstr>
      <vt:lpstr>Office Theme</vt:lpstr>
      <vt:lpstr>Custom Design</vt:lpstr>
      <vt:lpstr>PowerPoint Presentation</vt:lpstr>
      <vt:lpstr>Fundraising Ideas</vt:lpstr>
      <vt:lpstr>Utilize Your Network</vt:lpstr>
      <vt:lpstr>Tips From The VFW Foundation</vt:lpstr>
      <vt:lpstr>Tips From The VFW Foundation</vt:lpstr>
      <vt:lpstr>Tips From The VFW Foundation</vt:lpstr>
      <vt:lpstr>Tips From The VFW Foundation</vt:lpstr>
      <vt:lpstr>Tips From The VFW Foundation</vt:lpstr>
      <vt:lpstr>Tips From The VFW Foundation</vt:lpstr>
      <vt:lpstr>Tips From The VFW Foundation</vt:lpstr>
      <vt:lpstr>Sample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Monica Levy</dc:creator>
  <cp:lastModifiedBy>Robert Schmidbauer</cp:lastModifiedBy>
  <cp:revision>3</cp:revision>
  <dcterms:created xsi:type="dcterms:W3CDTF">2018-09-13T15:53:27Z</dcterms:created>
  <dcterms:modified xsi:type="dcterms:W3CDTF">2023-08-21T22:54:56Z</dcterms:modified>
</cp:coreProperties>
</file>