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0" r:id="rId2"/>
  </p:sldMasterIdLst>
  <p:notesMasterIdLst>
    <p:notesMasterId r:id="rId16"/>
  </p:notesMasterIdLst>
  <p:sldIdLst>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7023100" cy="9309100"/>
  <p:embeddedFontLst>
    <p:embeddedFont>
      <p:font typeface="Calibri" panose="020F0502020204030204" pitchFamily="3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2" roundtripDataSignature="AMtx7mjVr20JU8CneerIhif66sWVNIbP8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085"/>
    <p:restoredTop sz="94694"/>
  </p:normalViewPr>
  <p:slideViewPr>
    <p:cSldViewPr snapToGrid="0">
      <p:cViewPr varScale="1">
        <p:scale>
          <a:sx n="121" d="100"/>
          <a:sy n="121" d="100"/>
        </p:scale>
        <p:origin x="130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2.fntdata"/><Relationship Id="rId85" Type="http://schemas.openxmlformats.org/officeDocument/2006/relationships/theme" Target="theme/theme1.xml"/><Relationship Id="rId3" Type="http://schemas.openxmlformats.org/officeDocument/2006/relationships/slide" Target="slides/slide1.xml"/><Relationship Id="rId8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1.fntdata"/><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font" Target="fonts/font4.fntdata"/><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82" Type="http://customschemas.google.com/relationships/presentationmetadata" Target="metadata"/><Relationship Id="rId10" Type="http://schemas.openxmlformats.org/officeDocument/2006/relationships/slide" Target="slides/slide8.xml"/><Relationship Id="rId19" Type="http://schemas.openxmlformats.org/officeDocument/2006/relationships/font" Target="fonts/font3.fntdata"/><Relationship Id="rId86"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43343" cy="467072"/>
          </a:xfrm>
          <a:prstGeom prst="rect">
            <a:avLst/>
          </a:prstGeom>
          <a:noFill/>
          <a:ln>
            <a:noFill/>
          </a:ln>
        </p:spPr>
        <p:txBody>
          <a:bodyPr spcFirstLastPara="1" wrap="square" lIns="93300" tIns="46650" rIns="93300" bIns="4665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978132" y="0"/>
            <a:ext cx="3043343" cy="467072"/>
          </a:xfrm>
          <a:prstGeom prst="rect">
            <a:avLst/>
          </a:prstGeom>
          <a:noFill/>
          <a:ln>
            <a:noFill/>
          </a:ln>
        </p:spPr>
        <p:txBody>
          <a:bodyPr spcFirstLastPara="1" wrap="square" lIns="93300" tIns="46650" rIns="93300" bIns="4665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2310" y="4480004"/>
            <a:ext cx="5618480" cy="3665458"/>
          </a:xfrm>
          <a:prstGeom prst="rect">
            <a:avLst/>
          </a:prstGeom>
          <a:noFill/>
          <a:ln>
            <a:noFill/>
          </a:ln>
        </p:spPr>
        <p:txBody>
          <a:bodyPr spcFirstLastPara="1" wrap="square" lIns="93300" tIns="46650" rIns="93300" bIns="4665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42030"/>
            <a:ext cx="3043343" cy="467071"/>
          </a:xfrm>
          <a:prstGeom prst="rect">
            <a:avLst/>
          </a:prstGeom>
          <a:noFill/>
          <a:ln>
            <a:noFill/>
          </a:ln>
        </p:spPr>
        <p:txBody>
          <a:bodyPr spcFirstLastPara="1" wrap="square" lIns="93300" tIns="46650" rIns="93300" bIns="4665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978132" y="8842030"/>
            <a:ext cx="3043343" cy="467071"/>
          </a:xfrm>
          <a:prstGeom prst="rect">
            <a:avLst/>
          </a:prstGeom>
          <a:noFill/>
          <a:ln>
            <a:noFill/>
          </a:ln>
        </p:spPr>
        <p:txBody>
          <a:bodyPr spcFirstLastPara="1" wrap="square" lIns="93300" tIns="46650" rIns="93300" bIns="4665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3: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52" name="Google Shape;52;p3: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12: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113" name="Google Shape;113;p12: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13: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120" name="Google Shape;120;p13: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14: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127" name="Google Shape;127;p14: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5: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134" name="Google Shape;134;p15: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4: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57" name="Google Shape;57;p4: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64" name="Google Shape;64;p5: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6: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71" name="Google Shape;71;p6: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7: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78" name="Google Shape;78;p7: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8: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85" name="Google Shape;85;p8: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9: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92" name="Google Shape;92;p9: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10: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99" name="Google Shape;99;p10: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1: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106" name="Google Shape;106;p11: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3"/>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19"/>
        <p:cNvGrpSpPr/>
        <p:nvPr/>
      </p:nvGrpSpPr>
      <p:grpSpPr>
        <a:xfrm>
          <a:off x="0" y="0"/>
          <a:ext cx="0" cy="0"/>
          <a:chOff x="0" y="0"/>
          <a:chExt cx="0" cy="0"/>
        </a:xfrm>
      </p:grpSpPr>
      <p:sp>
        <p:nvSpPr>
          <p:cNvPr id="20" name="Google Shape;20;p66"/>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21" name="Google Shape;21;p66"/>
          <p:cNvSpPr>
            <a:spLocks noGrp="1"/>
          </p:cNvSpPr>
          <p:nvPr>
            <p:ph type="chart" idx="2"/>
          </p:nvPr>
        </p:nvSpPr>
        <p:spPr>
          <a:xfrm>
            <a:off x="645459" y="1515035"/>
            <a:ext cx="7869891" cy="4661928"/>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R="0" lvl="1"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2pPr>
            <a:lvl3pPr marR="0" lvl="2"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Times New Roman"/>
                <a:ea typeface="Times New Roman"/>
                <a:cs typeface="Times New Roman"/>
                <a:sym typeface="Times New Roman"/>
              </a:defRPr>
            </a:lvl3pPr>
            <a:lvl4pPr marR="0" lvl="3"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Times New Roman"/>
                <a:ea typeface="Times New Roman"/>
                <a:cs typeface="Times New Roman"/>
                <a:sym typeface="Times New Roman"/>
              </a:defRPr>
            </a:lvl4pPr>
            <a:lvl5pPr marR="0" lvl="4"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Times New Roman"/>
                <a:ea typeface="Times New Roman"/>
                <a:cs typeface="Times New Roman"/>
                <a:sym typeface="Times New Roman"/>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dirty="0"/>
          </a:p>
        </p:txBody>
      </p:sp>
      <p:sp>
        <p:nvSpPr>
          <p:cNvPr id="22" name="Google Shape;22;p66"/>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3"/>
        <p:cNvGrpSpPr/>
        <p:nvPr/>
      </p:nvGrpSpPr>
      <p:grpSpPr>
        <a:xfrm>
          <a:off x="0" y="0"/>
          <a:ext cx="0" cy="0"/>
          <a:chOff x="0" y="0"/>
          <a:chExt cx="0" cy="0"/>
        </a:xfrm>
      </p:grpSpPr>
      <p:sp>
        <p:nvSpPr>
          <p:cNvPr id="24" name="Google Shape;24;p67"/>
          <p:cNvSpPr txBox="1">
            <a:spLocks noGrp="1"/>
          </p:cNvSpPr>
          <p:nvPr>
            <p:ph type="body" idx="1"/>
          </p:nvPr>
        </p:nvSpPr>
        <p:spPr>
          <a:xfrm>
            <a:off x="628650" y="1393236"/>
            <a:ext cx="7886700" cy="4882058"/>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5" name="Google Shape;25;p67"/>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rgbClr val="888888"/>
                </a:solidFill>
                <a:latin typeface="Arial"/>
                <a:ea typeface="Arial"/>
                <a:cs typeface="Arial"/>
                <a:sym typeface="Arial"/>
              </a:defRPr>
            </a:lvl1pPr>
            <a:lvl2pPr marL="0" lvl="1" indent="0" algn="r">
              <a:spcBef>
                <a:spcPts val="0"/>
              </a:spcBef>
              <a:buNone/>
              <a:defRPr sz="1200">
                <a:solidFill>
                  <a:srgbClr val="888888"/>
                </a:solidFill>
                <a:latin typeface="Arial"/>
                <a:ea typeface="Arial"/>
                <a:cs typeface="Arial"/>
                <a:sym typeface="Arial"/>
              </a:defRPr>
            </a:lvl2pPr>
            <a:lvl3pPr marL="0" lvl="2" indent="0" algn="r">
              <a:spcBef>
                <a:spcPts val="0"/>
              </a:spcBef>
              <a:buNone/>
              <a:defRPr sz="1200">
                <a:solidFill>
                  <a:srgbClr val="888888"/>
                </a:solidFill>
                <a:latin typeface="Arial"/>
                <a:ea typeface="Arial"/>
                <a:cs typeface="Arial"/>
                <a:sym typeface="Arial"/>
              </a:defRPr>
            </a:lvl3pPr>
            <a:lvl4pPr marL="0" lvl="3" indent="0" algn="r">
              <a:spcBef>
                <a:spcPts val="0"/>
              </a:spcBef>
              <a:buNone/>
              <a:defRPr sz="1200">
                <a:solidFill>
                  <a:srgbClr val="888888"/>
                </a:solidFill>
                <a:latin typeface="Arial"/>
                <a:ea typeface="Arial"/>
                <a:cs typeface="Arial"/>
                <a:sym typeface="Arial"/>
              </a:defRPr>
            </a:lvl4pPr>
            <a:lvl5pPr marL="0" lvl="4" indent="0" algn="r">
              <a:spcBef>
                <a:spcPts val="0"/>
              </a:spcBef>
              <a:buNone/>
              <a:defRPr sz="1200">
                <a:solidFill>
                  <a:srgbClr val="888888"/>
                </a:solidFill>
                <a:latin typeface="Arial"/>
                <a:ea typeface="Arial"/>
                <a:cs typeface="Arial"/>
                <a:sym typeface="Arial"/>
              </a:defRPr>
            </a:lvl5pPr>
            <a:lvl6pPr marL="0" lvl="5" indent="0" algn="r">
              <a:spcBef>
                <a:spcPts val="0"/>
              </a:spcBef>
              <a:buNone/>
              <a:defRPr sz="1200">
                <a:solidFill>
                  <a:srgbClr val="888888"/>
                </a:solidFill>
                <a:latin typeface="Arial"/>
                <a:ea typeface="Arial"/>
                <a:cs typeface="Arial"/>
                <a:sym typeface="Arial"/>
              </a:defRPr>
            </a:lvl6pPr>
            <a:lvl7pPr marL="0" lvl="6" indent="0" algn="r">
              <a:spcBef>
                <a:spcPts val="0"/>
              </a:spcBef>
              <a:buNone/>
              <a:defRPr sz="1200">
                <a:solidFill>
                  <a:srgbClr val="888888"/>
                </a:solidFill>
                <a:latin typeface="Arial"/>
                <a:ea typeface="Arial"/>
                <a:cs typeface="Arial"/>
                <a:sym typeface="Arial"/>
              </a:defRPr>
            </a:lvl7pPr>
            <a:lvl8pPr marL="0" lvl="7" indent="0" algn="r">
              <a:spcBef>
                <a:spcPts val="0"/>
              </a:spcBef>
              <a:buNone/>
              <a:defRPr sz="1200">
                <a:solidFill>
                  <a:srgbClr val="888888"/>
                </a:solidFill>
                <a:latin typeface="Arial"/>
                <a:ea typeface="Arial"/>
                <a:cs typeface="Arial"/>
                <a:sym typeface="Arial"/>
              </a:defRPr>
            </a:lvl8pPr>
            <a:lvl9pPr marL="0" lvl="8" indent="0" algn="r">
              <a:spcBef>
                <a:spcPts val="0"/>
              </a:spcBef>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
        <p:nvSpPr>
          <p:cNvPr id="26" name="Google Shape;26;p67"/>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7"/>
        <p:cNvGrpSpPr/>
        <p:nvPr/>
      </p:nvGrpSpPr>
      <p:grpSpPr>
        <a:xfrm>
          <a:off x="0" y="0"/>
          <a:ext cx="0" cy="0"/>
          <a:chOff x="0" y="0"/>
          <a:chExt cx="0" cy="0"/>
        </a:xfrm>
      </p:grpSpPr>
      <p:sp>
        <p:nvSpPr>
          <p:cNvPr id="28" name="Google Shape;28;p68"/>
          <p:cNvSpPr txBox="1">
            <a:spLocks noGrp="1"/>
          </p:cNvSpPr>
          <p:nvPr>
            <p:ph type="body" idx="1"/>
          </p:nvPr>
        </p:nvSpPr>
        <p:spPr>
          <a:xfrm>
            <a:off x="628650" y="1458072"/>
            <a:ext cx="3867150" cy="480825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9" name="Google Shape;29;p68"/>
          <p:cNvSpPr txBox="1">
            <a:spLocks noGrp="1"/>
          </p:cNvSpPr>
          <p:nvPr>
            <p:ph type="body" idx="2"/>
          </p:nvPr>
        </p:nvSpPr>
        <p:spPr>
          <a:xfrm>
            <a:off x="4648200" y="1458073"/>
            <a:ext cx="3867150" cy="4790328"/>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0" name="Google Shape;30;p68"/>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31" name="Google Shape;31;p68"/>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32"/>
        <p:cNvGrpSpPr/>
        <p:nvPr/>
      </p:nvGrpSpPr>
      <p:grpSpPr>
        <a:xfrm>
          <a:off x="0" y="0"/>
          <a:ext cx="0" cy="0"/>
          <a:chOff x="0" y="0"/>
          <a:chExt cx="0" cy="0"/>
        </a:xfrm>
      </p:grpSpPr>
      <p:sp>
        <p:nvSpPr>
          <p:cNvPr id="33" name="Google Shape;33;p69"/>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34" name="Google Shape;34;p69"/>
          <p:cNvSpPr>
            <a:spLocks noGrp="1"/>
          </p:cNvSpPr>
          <p:nvPr>
            <p:ph type="tbl" idx="2"/>
          </p:nvPr>
        </p:nvSpPr>
        <p:spPr>
          <a:xfrm>
            <a:off x="609600" y="1524000"/>
            <a:ext cx="7905749" cy="47244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35" name="Google Shape;35;p69"/>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36"/>
        <p:cNvGrpSpPr/>
        <p:nvPr/>
      </p:nvGrpSpPr>
      <p:grpSpPr>
        <a:xfrm>
          <a:off x="0" y="0"/>
          <a:ext cx="0" cy="0"/>
          <a:chOff x="0" y="0"/>
          <a:chExt cx="0" cy="0"/>
        </a:xfrm>
      </p:grpSpPr>
      <p:sp>
        <p:nvSpPr>
          <p:cNvPr id="37" name="Google Shape;37;p70"/>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38" name="Google Shape;38;p70"/>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63"/>
          <p:cNvSpPr/>
          <p:nvPr/>
        </p:nvSpPr>
        <p:spPr>
          <a:xfrm>
            <a:off x="0" y="0"/>
            <a:ext cx="9144000" cy="6858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pic>
        <p:nvPicPr>
          <p:cNvPr id="11" name="Google Shape;11;p63"/>
          <p:cNvPicPr preferRelativeResize="0"/>
          <p:nvPr/>
        </p:nvPicPr>
        <p:blipFill rotWithShape="1">
          <a:blip r:embed="rId3">
            <a:alphaModFix/>
          </a:blip>
          <a:srcRect l="28941"/>
          <a:stretch/>
        </p:blipFill>
        <p:spPr>
          <a:xfrm>
            <a:off x="1" y="0"/>
            <a:ext cx="3859110" cy="6858000"/>
          </a:xfrm>
          <a:prstGeom prst="rect">
            <a:avLst/>
          </a:prstGeom>
          <a:noFill/>
          <a:ln>
            <a:noFill/>
          </a:ln>
        </p:spPr>
      </p:pic>
      <p:pic>
        <p:nvPicPr>
          <p:cNvPr id="12" name="Google Shape;12;p63"/>
          <p:cNvPicPr preferRelativeResize="0"/>
          <p:nvPr/>
        </p:nvPicPr>
        <p:blipFill rotWithShape="1">
          <a:blip r:embed="rId4">
            <a:alphaModFix/>
          </a:blip>
          <a:srcRect/>
          <a:stretch/>
        </p:blipFill>
        <p:spPr>
          <a:xfrm>
            <a:off x="4854401" y="623548"/>
            <a:ext cx="3494500" cy="122178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
        <p:cNvGrpSpPr/>
        <p:nvPr/>
      </p:nvGrpSpPr>
      <p:grpSpPr>
        <a:xfrm>
          <a:off x="0" y="0"/>
          <a:ext cx="0" cy="0"/>
          <a:chOff x="0" y="0"/>
          <a:chExt cx="0" cy="0"/>
        </a:xfrm>
      </p:grpSpPr>
      <p:sp>
        <p:nvSpPr>
          <p:cNvPr id="15" name="Google Shape;15;p65"/>
          <p:cNvSpPr/>
          <p:nvPr/>
        </p:nvSpPr>
        <p:spPr>
          <a:xfrm>
            <a:off x="0" y="1252728"/>
            <a:ext cx="9144000" cy="5605272"/>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6" name="Google Shape;16;p65"/>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Arial"/>
                <a:ea typeface="Arial"/>
                <a:cs typeface="Arial"/>
                <a:sym typeface="Arial"/>
              </a:defRPr>
            </a:lvl1pPr>
            <a:lvl2pPr marL="0" marR="0" lvl="1" indent="0" algn="r" rtl="0">
              <a:spcBef>
                <a:spcPts val="0"/>
              </a:spcBef>
              <a:buNone/>
              <a:defRPr sz="1200" b="0" i="0" u="none" strike="noStrike" cap="none">
                <a:solidFill>
                  <a:srgbClr val="888888"/>
                </a:solidFill>
                <a:latin typeface="Arial"/>
                <a:ea typeface="Arial"/>
                <a:cs typeface="Arial"/>
                <a:sym typeface="Arial"/>
              </a:defRPr>
            </a:lvl2pPr>
            <a:lvl3pPr marL="0" marR="0" lvl="2" indent="0" algn="r" rtl="0">
              <a:spcBef>
                <a:spcPts val="0"/>
              </a:spcBef>
              <a:buNone/>
              <a:defRPr sz="1200" b="0" i="0" u="none" strike="noStrike" cap="none">
                <a:solidFill>
                  <a:srgbClr val="888888"/>
                </a:solidFill>
                <a:latin typeface="Arial"/>
                <a:ea typeface="Arial"/>
                <a:cs typeface="Arial"/>
                <a:sym typeface="Arial"/>
              </a:defRPr>
            </a:lvl3pPr>
            <a:lvl4pPr marL="0" marR="0" lvl="3" indent="0" algn="r" rtl="0">
              <a:spcBef>
                <a:spcPts val="0"/>
              </a:spcBef>
              <a:buNone/>
              <a:defRPr sz="1200" b="0" i="0" u="none" strike="noStrike" cap="none">
                <a:solidFill>
                  <a:srgbClr val="888888"/>
                </a:solidFill>
                <a:latin typeface="Arial"/>
                <a:ea typeface="Arial"/>
                <a:cs typeface="Arial"/>
                <a:sym typeface="Arial"/>
              </a:defRPr>
            </a:lvl4pPr>
            <a:lvl5pPr marL="0" marR="0" lvl="4" indent="0" algn="r" rtl="0">
              <a:spcBef>
                <a:spcPts val="0"/>
              </a:spcBef>
              <a:buNone/>
              <a:defRPr sz="1200" b="0" i="0" u="none" strike="noStrike" cap="none">
                <a:solidFill>
                  <a:srgbClr val="888888"/>
                </a:solidFill>
                <a:latin typeface="Arial"/>
                <a:ea typeface="Arial"/>
                <a:cs typeface="Arial"/>
                <a:sym typeface="Arial"/>
              </a:defRPr>
            </a:lvl5pPr>
            <a:lvl6pPr marL="0" marR="0" lvl="5" indent="0" algn="r" rtl="0">
              <a:spcBef>
                <a:spcPts val="0"/>
              </a:spcBef>
              <a:buNone/>
              <a:defRPr sz="1200" b="0" i="0" u="none" strike="noStrike" cap="none">
                <a:solidFill>
                  <a:srgbClr val="888888"/>
                </a:solidFill>
                <a:latin typeface="Arial"/>
                <a:ea typeface="Arial"/>
                <a:cs typeface="Arial"/>
                <a:sym typeface="Arial"/>
              </a:defRPr>
            </a:lvl6pPr>
            <a:lvl7pPr marL="0" marR="0" lvl="6" indent="0" algn="r" rtl="0">
              <a:spcBef>
                <a:spcPts val="0"/>
              </a:spcBef>
              <a:buNone/>
              <a:defRPr sz="1200" b="0" i="0" u="none" strike="noStrike" cap="none">
                <a:solidFill>
                  <a:srgbClr val="888888"/>
                </a:solidFill>
                <a:latin typeface="Arial"/>
                <a:ea typeface="Arial"/>
                <a:cs typeface="Arial"/>
                <a:sym typeface="Arial"/>
              </a:defRPr>
            </a:lvl7pPr>
            <a:lvl8pPr marL="0" marR="0" lvl="7" indent="0" algn="r" rtl="0">
              <a:spcBef>
                <a:spcPts val="0"/>
              </a:spcBef>
              <a:buNone/>
              <a:defRPr sz="1200" b="0" i="0" u="none" strike="noStrike" cap="none">
                <a:solidFill>
                  <a:srgbClr val="888888"/>
                </a:solidFill>
                <a:latin typeface="Arial"/>
                <a:ea typeface="Arial"/>
                <a:cs typeface="Arial"/>
                <a:sym typeface="Arial"/>
              </a:defRPr>
            </a:lvl8pPr>
            <a:lvl9pPr marL="0" marR="0" lvl="8" indent="0" algn="r" rtl="0">
              <a:spcBef>
                <a:spcPts val="0"/>
              </a:spcBef>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cxnSp>
        <p:nvCxnSpPr>
          <p:cNvPr id="17" name="Google Shape;17;p65"/>
          <p:cNvCxnSpPr/>
          <p:nvPr/>
        </p:nvCxnSpPr>
        <p:spPr>
          <a:xfrm>
            <a:off x="0" y="1243584"/>
            <a:ext cx="9144000" cy="0"/>
          </a:xfrm>
          <a:prstGeom prst="straightConnector1">
            <a:avLst/>
          </a:prstGeom>
          <a:noFill/>
          <a:ln w="19050" cap="flat" cmpd="sng">
            <a:solidFill>
              <a:srgbClr val="BFBFBF"/>
            </a:solidFill>
            <a:prstDash val="solid"/>
            <a:miter lim="800000"/>
            <a:headEnd type="none" w="sm" len="sm"/>
            <a:tailEnd type="none" w="sm" len="sm"/>
          </a:ln>
        </p:spPr>
      </p:cxnSp>
      <p:pic>
        <p:nvPicPr>
          <p:cNvPr id="18" name="Google Shape;18;p65"/>
          <p:cNvPicPr preferRelativeResize="0"/>
          <p:nvPr/>
        </p:nvPicPr>
        <p:blipFill rotWithShape="1">
          <a:blip r:embed="rId7">
            <a:alphaModFix/>
          </a:blip>
          <a:srcRect/>
          <a:stretch/>
        </p:blipFill>
        <p:spPr>
          <a:xfrm>
            <a:off x="6797845" y="273873"/>
            <a:ext cx="1977485" cy="691983"/>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3"/>
          <p:cNvSpPr txBox="1"/>
          <p:nvPr/>
        </p:nvSpPr>
        <p:spPr>
          <a:xfrm>
            <a:off x="0" y="2644170"/>
            <a:ext cx="9144000" cy="252372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800" b="1" i="0" u="none" strike="noStrike" cap="none" dirty="0">
                <a:solidFill>
                  <a:schemeClr val="dk1"/>
                </a:solidFill>
                <a:latin typeface="Calibri"/>
                <a:ea typeface="Calibri"/>
                <a:cs typeface="Calibri"/>
                <a:sym typeface="Calibri"/>
              </a:rPr>
              <a:t>Leadership Responsibility / Fiduciary Duties</a:t>
            </a:r>
            <a:endParaRPr dirty="0"/>
          </a:p>
          <a:p>
            <a:pPr marL="0" marR="0" lvl="0" indent="0" algn="ctr" rtl="0">
              <a:spcBef>
                <a:spcPts val="0"/>
              </a:spcBef>
              <a:spcAft>
                <a:spcPts val="0"/>
              </a:spcAft>
              <a:buNone/>
            </a:pPr>
            <a:endParaRPr sz="4800" b="1" i="0" u="none" strike="noStrike" cap="none" dirty="0">
              <a:solidFill>
                <a:schemeClr val="dk1"/>
              </a:solidFill>
              <a:latin typeface="Calibri"/>
              <a:ea typeface="Calibri"/>
              <a:cs typeface="Calibri"/>
              <a:sym typeface="Calibri"/>
            </a:endParaRPr>
          </a:p>
          <a:p>
            <a:pPr marL="0" marR="0" lvl="0" indent="0" algn="ctr" rtl="0">
              <a:spcBef>
                <a:spcPts val="0"/>
              </a:spcBef>
              <a:spcAft>
                <a:spcPts val="0"/>
              </a:spcAft>
              <a:buNone/>
            </a:pP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2"/>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10</a:t>
            </a:fld>
            <a:endParaRPr dirty="0"/>
          </a:p>
        </p:txBody>
      </p:sp>
      <p:sp>
        <p:nvSpPr>
          <p:cNvPr id="116" name="Google Shape;116;p12"/>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Statement of VFW Policy</a:t>
            </a:r>
            <a:endParaRPr dirty="0"/>
          </a:p>
        </p:txBody>
      </p:sp>
      <p:sp>
        <p:nvSpPr>
          <p:cNvPr id="117" name="Google Shape;117;p12"/>
          <p:cNvSpPr txBox="1"/>
          <p:nvPr/>
        </p:nvSpPr>
        <p:spPr>
          <a:xfrm>
            <a:off x="215153" y="1484106"/>
            <a:ext cx="8561099" cy="4093428"/>
          </a:xfrm>
          <a:prstGeom prst="rect">
            <a:avLst/>
          </a:prstGeom>
          <a:noFill/>
          <a:ln>
            <a:noFill/>
          </a:ln>
        </p:spPr>
        <p:txBody>
          <a:bodyPr spcFirstLastPara="1" wrap="square" lIns="91425" tIns="45700" rIns="91425" bIns="45700" anchor="t" anchorCtr="0">
            <a:spAutoFit/>
          </a:bodyPr>
          <a:lstStyle/>
          <a:p>
            <a:pPr marL="457200" marR="0" lvl="0" indent="-457200" algn="l" rtl="0">
              <a:spcBef>
                <a:spcPts val="0"/>
              </a:spcBef>
              <a:spcAft>
                <a:spcPts val="0"/>
              </a:spcAft>
              <a:buClr>
                <a:schemeClr val="dk1"/>
              </a:buClr>
              <a:buSzPts val="2000"/>
              <a:buFont typeface="Arial"/>
              <a:buAutoNum type="arabicPeriod" startAt="2"/>
            </a:pPr>
            <a:r>
              <a:rPr lang="en-US" sz="2000" dirty="0">
                <a:solidFill>
                  <a:schemeClr val="dk1"/>
                </a:solidFill>
                <a:latin typeface="Arial"/>
                <a:ea typeface="Arial"/>
                <a:cs typeface="Arial"/>
                <a:sym typeface="Arial"/>
              </a:rPr>
              <a:t>All money, property or assets of any kind or nature, as well as all books and records owned, held or used, by any such activity, clubroom, holding company or unit sponsored, conducted or operated by, for or on behalf of a Post, shall be the property of the Post and must be placed in the care and custody </a:t>
            </a:r>
            <a:r>
              <a:rPr lang="en-US" sz="2000" b="1" u="sng" dirty="0">
                <a:solidFill>
                  <a:schemeClr val="dk1"/>
                </a:solidFill>
                <a:latin typeface="Arial"/>
                <a:ea typeface="Arial"/>
                <a:cs typeface="Arial"/>
                <a:sym typeface="Arial"/>
              </a:rPr>
              <a:t>OF THE POST QUARTERMASTER.</a:t>
            </a:r>
            <a:endParaRPr dirty="0"/>
          </a:p>
          <a:p>
            <a:pPr marL="457200" marR="0" lvl="0" indent="-330200" algn="l" rtl="0">
              <a:spcBef>
                <a:spcPts val="0"/>
              </a:spcBef>
              <a:spcAft>
                <a:spcPts val="0"/>
              </a:spcAft>
              <a:buClr>
                <a:schemeClr val="dk1"/>
              </a:buClr>
              <a:buSzPts val="2000"/>
              <a:buFont typeface="Calibri"/>
              <a:buNone/>
            </a:pPr>
            <a:endParaRPr sz="2000" b="1" u="sng" dirty="0">
              <a:solidFill>
                <a:schemeClr val="dk1"/>
              </a:solidFill>
              <a:latin typeface="Arial"/>
              <a:ea typeface="Arial"/>
              <a:cs typeface="Arial"/>
              <a:sym typeface="Arial"/>
            </a:endParaRPr>
          </a:p>
          <a:p>
            <a:pPr marL="457200" marR="0" lvl="0" indent="-457200" algn="l" rtl="0">
              <a:spcBef>
                <a:spcPts val="0"/>
              </a:spcBef>
              <a:spcAft>
                <a:spcPts val="0"/>
              </a:spcAft>
              <a:buClr>
                <a:schemeClr val="dk1"/>
              </a:buClr>
              <a:buSzPts val="2000"/>
              <a:buFont typeface="Arial"/>
              <a:buAutoNum type="arabicPeriod" startAt="2"/>
            </a:pPr>
            <a:r>
              <a:rPr lang="en-US" sz="2000" dirty="0">
                <a:solidFill>
                  <a:schemeClr val="dk1"/>
                </a:solidFill>
                <a:latin typeface="Arial"/>
                <a:ea typeface="Arial"/>
                <a:cs typeface="Arial"/>
                <a:sym typeface="Arial"/>
              </a:rPr>
              <a:t>No Post or activity, clubroom or holding company or unit sponsored, conducted or operated by, for or on behalf of any Post, </a:t>
            </a:r>
            <a:r>
              <a:rPr lang="en-US" sz="2000" b="1" u="sng" dirty="0">
                <a:solidFill>
                  <a:schemeClr val="dk1"/>
                </a:solidFill>
                <a:latin typeface="Arial"/>
                <a:ea typeface="Arial"/>
                <a:cs typeface="Arial"/>
                <a:sym typeface="Arial"/>
              </a:rPr>
              <a:t>MAY OWN ANY PROPERTY JOINTLY OR IN COMMON WITH ANY INDIVIDUAL, FIRM, PARTNERSHIP ASSOCIATION OR OTHER BUSINESS OR CHARITABLE ENTITY INCLUDING VETERANS ORGANIZATIONS</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3"/>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11</a:t>
            </a:fld>
            <a:endParaRPr dirty="0"/>
          </a:p>
        </p:txBody>
      </p:sp>
      <p:sp>
        <p:nvSpPr>
          <p:cNvPr id="123" name="Google Shape;123;p13"/>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Statement of VFW Policy</a:t>
            </a:r>
            <a:endParaRPr dirty="0"/>
          </a:p>
        </p:txBody>
      </p:sp>
      <p:sp>
        <p:nvSpPr>
          <p:cNvPr id="124" name="Google Shape;124;p13"/>
          <p:cNvSpPr txBox="1"/>
          <p:nvPr/>
        </p:nvSpPr>
        <p:spPr>
          <a:xfrm>
            <a:off x="215153" y="1458496"/>
            <a:ext cx="8561099" cy="267765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dirty="0">
                <a:solidFill>
                  <a:schemeClr val="dk1"/>
                </a:solidFill>
                <a:latin typeface="Arial"/>
                <a:ea typeface="Arial"/>
                <a:cs typeface="Arial"/>
                <a:sym typeface="Arial"/>
              </a:rPr>
              <a:t>4.  Post may not participate in any arrangement whereby the funds of such Post, or activity, clubroom, holding company or unit sponsored, conducted or operated by, for or in its behalf, are expended on property held by another entity for the joint use of such Post, and other individuals, firms, partnership, associations, corporations, or other business or charitable entities, including veterans organizations.</a:t>
            </a:r>
            <a:endParaRPr sz="2400" b="1" u="sng" dirty="0">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4"/>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12</a:t>
            </a:fld>
            <a:endParaRPr dirty="0"/>
          </a:p>
        </p:txBody>
      </p:sp>
      <p:sp>
        <p:nvSpPr>
          <p:cNvPr id="130" name="Google Shape;130;p14"/>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Financial Planning &amp; Legal Issues</a:t>
            </a:r>
            <a:endParaRPr dirty="0"/>
          </a:p>
        </p:txBody>
      </p:sp>
      <p:sp>
        <p:nvSpPr>
          <p:cNvPr id="131" name="Google Shape;131;p14"/>
          <p:cNvSpPr txBox="1"/>
          <p:nvPr/>
        </p:nvSpPr>
        <p:spPr>
          <a:xfrm>
            <a:off x="215153" y="1458496"/>
            <a:ext cx="8561099" cy="4401205"/>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2000"/>
              <a:buFont typeface="Arial"/>
              <a:buChar char="•"/>
            </a:pPr>
            <a:r>
              <a:rPr lang="en-US" sz="2000" dirty="0">
                <a:solidFill>
                  <a:schemeClr val="dk1"/>
                </a:solidFill>
                <a:latin typeface="Arial"/>
                <a:ea typeface="Arial"/>
                <a:cs typeface="Arial"/>
                <a:sym typeface="Arial"/>
              </a:rPr>
              <a:t>Is the current budget serving the achievement of the VFW mission?</a:t>
            </a:r>
            <a:endParaRPr dirty="0"/>
          </a:p>
          <a:p>
            <a:pPr marL="342900" marR="0" lvl="0" indent="-342900" algn="l" rtl="0">
              <a:spcBef>
                <a:spcPts val="0"/>
              </a:spcBef>
              <a:spcAft>
                <a:spcPts val="0"/>
              </a:spcAft>
              <a:buClr>
                <a:schemeClr val="dk1"/>
              </a:buClr>
              <a:buSzPts val="2000"/>
              <a:buFont typeface="Arial"/>
              <a:buChar char="•"/>
            </a:pPr>
            <a:r>
              <a:rPr lang="en-US" sz="2000" dirty="0">
                <a:solidFill>
                  <a:schemeClr val="dk1"/>
                </a:solidFill>
                <a:latin typeface="Arial"/>
                <a:ea typeface="Arial"/>
                <a:cs typeface="Arial"/>
                <a:sym typeface="Arial"/>
              </a:rPr>
              <a:t>Do you have long range planning for 1-3-5-10 years?</a:t>
            </a:r>
            <a:endParaRPr dirty="0"/>
          </a:p>
          <a:p>
            <a:pPr marL="342900" marR="0" lvl="0" indent="-342900" algn="l" rtl="0">
              <a:spcBef>
                <a:spcPts val="0"/>
              </a:spcBef>
              <a:spcAft>
                <a:spcPts val="0"/>
              </a:spcAft>
              <a:buClr>
                <a:schemeClr val="dk1"/>
              </a:buClr>
              <a:buSzPts val="2000"/>
              <a:buFont typeface="Arial"/>
              <a:buChar char="•"/>
            </a:pPr>
            <a:r>
              <a:rPr lang="en-US" sz="2000" dirty="0">
                <a:solidFill>
                  <a:schemeClr val="dk1"/>
                </a:solidFill>
                <a:latin typeface="Arial"/>
                <a:ea typeface="Arial"/>
                <a:cs typeface="Arial"/>
                <a:sym typeface="Arial"/>
              </a:rPr>
              <a:t>Have you safeguarded Assets?</a:t>
            </a:r>
            <a:endParaRPr dirty="0"/>
          </a:p>
          <a:p>
            <a:pPr marL="342900" marR="0" lvl="0" indent="-342900" algn="l" rtl="0">
              <a:spcBef>
                <a:spcPts val="0"/>
              </a:spcBef>
              <a:spcAft>
                <a:spcPts val="0"/>
              </a:spcAft>
              <a:buClr>
                <a:schemeClr val="dk1"/>
              </a:buClr>
              <a:buSzPts val="2000"/>
              <a:buFont typeface="Arial"/>
              <a:buChar char="•"/>
            </a:pPr>
            <a:r>
              <a:rPr lang="en-US" sz="2000" dirty="0">
                <a:solidFill>
                  <a:schemeClr val="dk1"/>
                </a:solidFill>
                <a:latin typeface="Arial"/>
                <a:ea typeface="Arial"/>
                <a:cs typeface="Arial"/>
                <a:sym typeface="Arial"/>
              </a:rPr>
              <a:t>Reputable Bank (FDIC)</a:t>
            </a:r>
            <a:endParaRPr dirty="0"/>
          </a:p>
          <a:p>
            <a:pPr marL="342900" marR="0" lvl="0" indent="-342900" algn="l" rtl="0">
              <a:spcBef>
                <a:spcPts val="0"/>
              </a:spcBef>
              <a:spcAft>
                <a:spcPts val="0"/>
              </a:spcAft>
              <a:buClr>
                <a:schemeClr val="dk1"/>
              </a:buClr>
              <a:buSzPts val="2000"/>
              <a:buFont typeface="Arial"/>
              <a:buChar char="•"/>
            </a:pPr>
            <a:r>
              <a:rPr lang="en-US" sz="2000" dirty="0">
                <a:solidFill>
                  <a:schemeClr val="dk1"/>
                </a:solidFill>
                <a:latin typeface="Arial"/>
                <a:ea typeface="Arial"/>
                <a:cs typeface="Arial"/>
                <a:sym typeface="Arial"/>
              </a:rPr>
              <a:t>Proper Insurance such as:</a:t>
            </a:r>
            <a:endParaRPr dirty="0"/>
          </a:p>
          <a:p>
            <a:pPr marL="342900" marR="0" lvl="0" indent="-342900" algn="l" rtl="0">
              <a:spcBef>
                <a:spcPts val="0"/>
              </a:spcBef>
              <a:spcAft>
                <a:spcPts val="0"/>
              </a:spcAft>
              <a:buClr>
                <a:schemeClr val="dk1"/>
              </a:buClr>
              <a:buSzPts val="2000"/>
              <a:buFont typeface="Arial"/>
              <a:buChar char="•"/>
            </a:pPr>
            <a:r>
              <a:rPr lang="en-US" sz="2000" dirty="0">
                <a:solidFill>
                  <a:schemeClr val="dk1"/>
                </a:solidFill>
                <a:latin typeface="Arial"/>
                <a:ea typeface="Arial"/>
                <a:cs typeface="Arial"/>
                <a:sym typeface="Arial"/>
              </a:rPr>
              <a:t>Property and Building</a:t>
            </a:r>
            <a:endParaRPr dirty="0"/>
          </a:p>
          <a:p>
            <a:pPr marL="800100" marR="0" lvl="1" indent="-342900" algn="l" rtl="0">
              <a:spcBef>
                <a:spcPts val="0"/>
              </a:spcBef>
              <a:spcAft>
                <a:spcPts val="0"/>
              </a:spcAft>
              <a:buClr>
                <a:schemeClr val="dk1"/>
              </a:buClr>
              <a:buSzPts val="2000"/>
              <a:buFont typeface="Arial"/>
              <a:buChar char="•"/>
            </a:pPr>
            <a:r>
              <a:rPr lang="en-US" sz="2000" b="0" i="0" u="none" strike="noStrike" cap="none" dirty="0">
                <a:solidFill>
                  <a:schemeClr val="dk1"/>
                </a:solidFill>
                <a:latin typeface="Arial"/>
                <a:ea typeface="Arial"/>
                <a:cs typeface="Arial"/>
                <a:sym typeface="Arial"/>
              </a:rPr>
              <a:t>Casualty</a:t>
            </a:r>
            <a:endParaRPr dirty="0"/>
          </a:p>
          <a:p>
            <a:pPr marL="800100" marR="0" lvl="1" indent="-342900" algn="l" rtl="0">
              <a:spcBef>
                <a:spcPts val="0"/>
              </a:spcBef>
              <a:spcAft>
                <a:spcPts val="0"/>
              </a:spcAft>
              <a:buClr>
                <a:schemeClr val="dk1"/>
              </a:buClr>
              <a:buSzPts val="2000"/>
              <a:buFont typeface="Arial"/>
              <a:buChar char="•"/>
            </a:pPr>
            <a:r>
              <a:rPr lang="en-US" sz="2000" b="0" i="0" u="none" strike="noStrike" cap="none" dirty="0">
                <a:solidFill>
                  <a:schemeClr val="dk1"/>
                </a:solidFill>
                <a:latin typeface="Arial"/>
                <a:ea typeface="Arial"/>
                <a:cs typeface="Arial"/>
                <a:sym typeface="Arial"/>
              </a:rPr>
              <a:t>Liability</a:t>
            </a:r>
            <a:endParaRPr dirty="0"/>
          </a:p>
          <a:p>
            <a:pPr marL="800100" marR="0" lvl="1" indent="-342900" algn="l" rtl="0">
              <a:spcBef>
                <a:spcPts val="0"/>
              </a:spcBef>
              <a:spcAft>
                <a:spcPts val="0"/>
              </a:spcAft>
              <a:buClr>
                <a:schemeClr val="dk1"/>
              </a:buClr>
              <a:buSzPts val="2000"/>
              <a:buFont typeface="Arial"/>
              <a:buChar char="•"/>
            </a:pPr>
            <a:r>
              <a:rPr lang="en-US" sz="2000" b="0" i="0" u="none" strike="noStrike" cap="none" dirty="0">
                <a:solidFill>
                  <a:schemeClr val="dk1"/>
                </a:solidFill>
                <a:latin typeface="Arial"/>
                <a:ea typeface="Arial"/>
                <a:cs typeface="Arial"/>
                <a:sym typeface="Arial"/>
              </a:rPr>
              <a:t>Dram Shop Liability</a:t>
            </a:r>
            <a:endParaRPr dirty="0"/>
          </a:p>
          <a:p>
            <a:pPr marL="800100" marR="0" lvl="1" indent="-342900" algn="l" rtl="0">
              <a:spcBef>
                <a:spcPts val="0"/>
              </a:spcBef>
              <a:spcAft>
                <a:spcPts val="0"/>
              </a:spcAft>
              <a:buClr>
                <a:schemeClr val="dk1"/>
              </a:buClr>
              <a:buSzPts val="2000"/>
              <a:buFont typeface="Arial"/>
              <a:buChar char="•"/>
            </a:pPr>
            <a:r>
              <a:rPr lang="en-US" sz="2000" b="0" i="0" u="none" strike="noStrike" cap="none" dirty="0">
                <a:solidFill>
                  <a:schemeClr val="dk1"/>
                </a:solidFill>
                <a:latin typeface="Arial"/>
                <a:ea typeface="Arial"/>
                <a:cs typeface="Arial"/>
                <a:sym typeface="Arial"/>
              </a:rPr>
              <a:t>Automotive</a:t>
            </a:r>
            <a:endParaRPr dirty="0"/>
          </a:p>
          <a:p>
            <a:pPr marL="342900" marR="0" lvl="0" indent="-342900" algn="l" rtl="0">
              <a:spcBef>
                <a:spcPts val="0"/>
              </a:spcBef>
              <a:spcAft>
                <a:spcPts val="0"/>
              </a:spcAft>
              <a:buClr>
                <a:schemeClr val="dk1"/>
              </a:buClr>
              <a:buSzPts val="2000"/>
              <a:buFont typeface="Arial"/>
              <a:buChar char="•"/>
            </a:pPr>
            <a:r>
              <a:rPr lang="en-US" sz="2000" dirty="0">
                <a:solidFill>
                  <a:schemeClr val="dk1"/>
                </a:solidFill>
                <a:latin typeface="Arial"/>
                <a:ea typeface="Arial"/>
                <a:cs typeface="Arial"/>
                <a:sym typeface="Arial"/>
              </a:rPr>
              <a:t>Have you safeguarded investments?</a:t>
            </a:r>
            <a:endParaRPr dirty="0"/>
          </a:p>
          <a:p>
            <a:pPr marL="800100" marR="0" lvl="1" indent="-342900" algn="l" rtl="0">
              <a:spcBef>
                <a:spcPts val="0"/>
              </a:spcBef>
              <a:spcAft>
                <a:spcPts val="0"/>
              </a:spcAft>
              <a:buClr>
                <a:schemeClr val="dk1"/>
              </a:buClr>
              <a:buSzPts val="2000"/>
              <a:buFont typeface="Arial"/>
              <a:buChar char="•"/>
            </a:pPr>
            <a:r>
              <a:rPr lang="en-US" sz="2000" b="0" i="0" u="none" strike="noStrike" cap="none" dirty="0">
                <a:solidFill>
                  <a:schemeClr val="dk1"/>
                </a:solidFill>
                <a:latin typeface="Arial"/>
                <a:ea typeface="Arial"/>
                <a:cs typeface="Arial"/>
                <a:sym typeface="Arial"/>
              </a:rPr>
              <a:t>Diversified</a:t>
            </a:r>
            <a:endParaRPr dirty="0"/>
          </a:p>
          <a:p>
            <a:pPr marL="800100" marR="0" lvl="1" indent="-342900" algn="l" rtl="0">
              <a:spcBef>
                <a:spcPts val="0"/>
              </a:spcBef>
              <a:spcAft>
                <a:spcPts val="0"/>
              </a:spcAft>
              <a:buClr>
                <a:schemeClr val="dk1"/>
              </a:buClr>
              <a:buSzPts val="2000"/>
              <a:buFont typeface="Arial"/>
              <a:buChar char="•"/>
            </a:pPr>
            <a:r>
              <a:rPr lang="en-US" sz="2000" b="0" i="0" u="none" strike="noStrike" cap="none" dirty="0">
                <a:solidFill>
                  <a:schemeClr val="dk1"/>
                </a:solidFill>
                <a:latin typeface="Arial"/>
                <a:ea typeface="Arial"/>
                <a:cs typeface="Arial"/>
                <a:sym typeface="Arial"/>
              </a:rPr>
              <a:t>Quality Investments</a:t>
            </a:r>
            <a:endParaRPr dirty="0"/>
          </a:p>
          <a:p>
            <a:pPr marL="800100" marR="0" lvl="1" indent="-342900" algn="l" rtl="0">
              <a:spcBef>
                <a:spcPts val="0"/>
              </a:spcBef>
              <a:spcAft>
                <a:spcPts val="0"/>
              </a:spcAft>
              <a:buClr>
                <a:schemeClr val="dk1"/>
              </a:buClr>
              <a:buSzPts val="2000"/>
              <a:buFont typeface="Arial"/>
              <a:buChar char="•"/>
            </a:pPr>
            <a:r>
              <a:rPr lang="en-US" sz="2000" b="0" i="0" u="none" strike="noStrike" cap="none" dirty="0">
                <a:solidFill>
                  <a:schemeClr val="dk1"/>
                </a:solidFill>
                <a:latin typeface="Arial"/>
                <a:ea typeface="Arial"/>
                <a:cs typeface="Arial"/>
                <a:sym typeface="Arial"/>
              </a:rPr>
              <a:t>Conservative</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5"/>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13</a:t>
            </a:fld>
            <a:endParaRPr dirty="0"/>
          </a:p>
        </p:txBody>
      </p:sp>
      <p:sp>
        <p:nvSpPr>
          <p:cNvPr id="137" name="Google Shape;137;p15"/>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Rules of Guidance</a:t>
            </a:r>
            <a:endParaRPr dirty="0"/>
          </a:p>
        </p:txBody>
      </p:sp>
      <p:sp>
        <p:nvSpPr>
          <p:cNvPr id="138" name="Google Shape;138;p15"/>
          <p:cNvSpPr txBox="1"/>
          <p:nvPr/>
        </p:nvSpPr>
        <p:spPr>
          <a:xfrm>
            <a:off x="586408" y="1620078"/>
            <a:ext cx="8120269" cy="381642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b="1" dirty="0">
                <a:solidFill>
                  <a:schemeClr val="dk1"/>
                </a:solidFill>
                <a:latin typeface="Calibri"/>
                <a:ea typeface="Calibri"/>
                <a:cs typeface="Calibri"/>
                <a:sym typeface="Calibri"/>
              </a:rPr>
              <a:t>VFW National Bylaws and Manual of Procedure</a:t>
            </a:r>
            <a:endParaRPr dirty="0"/>
          </a:p>
          <a:p>
            <a:pPr marL="0" marR="0" lvl="0" indent="0" algn="ctr" rtl="0">
              <a:spcBef>
                <a:spcPts val="0"/>
              </a:spcBef>
              <a:spcAft>
                <a:spcPts val="0"/>
              </a:spcAft>
              <a:buNone/>
            </a:pPr>
            <a:br>
              <a:rPr lang="en-US" sz="1800" b="1" dirty="0">
                <a:solidFill>
                  <a:srgbClr val="FFFFFF"/>
                </a:solidFill>
                <a:latin typeface="Arial"/>
                <a:ea typeface="Arial"/>
                <a:cs typeface="Arial"/>
                <a:sym typeface="Arial"/>
              </a:rPr>
            </a:br>
            <a:r>
              <a:rPr lang="en-US" sz="2800" b="1" dirty="0">
                <a:solidFill>
                  <a:schemeClr val="dk1"/>
                </a:solidFill>
                <a:latin typeface="Calibri"/>
                <a:ea typeface="Calibri"/>
                <a:cs typeface="Calibri"/>
                <a:sym typeface="Calibri"/>
              </a:rPr>
              <a:t>Department Bylaws</a:t>
            </a:r>
            <a:endParaRPr dirty="0"/>
          </a:p>
          <a:p>
            <a:pPr marL="0" marR="0" lvl="0" indent="0" algn="ctr" rtl="0">
              <a:spcBef>
                <a:spcPts val="0"/>
              </a:spcBef>
              <a:spcAft>
                <a:spcPts val="0"/>
              </a:spcAft>
              <a:buNone/>
            </a:pPr>
            <a:endParaRPr sz="2800" b="1" dirty="0">
              <a:solidFill>
                <a:schemeClr val="dk1"/>
              </a:solidFill>
              <a:latin typeface="Calibri"/>
              <a:ea typeface="Calibri"/>
              <a:cs typeface="Calibri"/>
              <a:sym typeface="Calibri"/>
            </a:endParaRPr>
          </a:p>
          <a:p>
            <a:pPr marL="0" marR="0" lvl="0" indent="0" algn="ctr" rtl="0">
              <a:spcBef>
                <a:spcPts val="0"/>
              </a:spcBef>
              <a:spcAft>
                <a:spcPts val="0"/>
              </a:spcAft>
              <a:buNone/>
            </a:pPr>
            <a:r>
              <a:rPr lang="en-US" sz="2800" b="1" dirty="0">
                <a:solidFill>
                  <a:schemeClr val="dk1"/>
                </a:solidFill>
                <a:latin typeface="Calibri"/>
                <a:ea typeface="Calibri"/>
                <a:cs typeface="Calibri"/>
                <a:sym typeface="Calibri"/>
              </a:rPr>
              <a:t>Post Incorporations</a:t>
            </a:r>
            <a:endParaRPr dirty="0"/>
          </a:p>
          <a:p>
            <a:pPr marL="0" marR="0" lvl="0" indent="0" algn="ctr" rtl="0">
              <a:spcBef>
                <a:spcPts val="0"/>
              </a:spcBef>
              <a:spcAft>
                <a:spcPts val="0"/>
              </a:spcAft>
              <a:buNone/>
            </a:pPr>
            <a:endParaRPr sz="2800" b="1" dirty="0">
              <a:solidFill>
                <a:schemeClr val="dk1"/>
              </a:solidFill>
              <a:latin typeface="Calibri"/>
              <a:ea typeface="Calibri"/>
              <a:cs typeface="Calibri"/>
              <a:sym typeface="Calibri"/>
            </a:endParaRPr>
          </a:p>
          <a:p>
            <a:pPr marL="0" marR="0" lvl="0" indent="0" algn="ctr" rtl="0">
              <a:spcBef>
                <a:spcPts val="0"/>
              </a:spcBef>
              <a:spcAft>
                <a:spcPts val="0"/>
              </a:spcAft>
              <a:buNone/>
            </a:pPr>
            <a:r>
              <a:rPr lang="en-US" sz="2800" b="1" dirty="0">
                <a:solidFill>
                  <a:schemeClr val="dk1"/>
                </a:solidFill>
                <a:latin typeface="Calibri"/>
                <a:ea typeface="Calibri"/>
                <a:cs typeface="Calibri"/>
                <a:sym typeface="Calibri"/>
              </a:rPr>
              <a:t>Post Bylaws</a:t>
            </a:r>
            <a:endParaRPr dirty="0"/>
          </a:p>
          <a:p>
            <a:pPr marL="0" marR="0" lvl="0" indent="0" algn="ctr" rtl="0">
              <a:spcBef>
                <a:spcPts val="0"/>
              </a:spcBef>
              <a:spcAft>
                <a:spcPts val="0"/>
              </a:spcAft>
              <a:buNone/>
            </a:pPr>
            <a:endParaRPr sz="2800" b="1" dirty="0">
              <a:solidFill>
                <a:schemeClr val="dk1"/>
              </a:solidFill>
              <a:latin typeface="Calibri"/>
              <a:ea typeface="Calibri"/>
              <a:cs typeface="Calibri"/>
              <a:sym typeface="Calibri"/>
            </a:endParaRPr>
          </a:p>
          <a:p>
            <a:pPr marL="0" marR="0" lvl="0" indent="0" algn="ctr" rtl="0">
              <a:spcBef>
                <a:spcPts val="0"/>
              </a:spcBef>
              <a:spcAft>
                <a:spcPts val="0"/>
              </a:spcAft>
              <a:buNone/>
            </a:pPr>
            <a:r>
              <a:rPr lang="en-US" sz="2800" b="1" dirty="0">
                <a:solidFill>
                  <a:schemeClr val="dk1"/>
                </a:solidFill>
                <a:latin typeface="Calibri"/>
                <a:ea typeface="Calibri"/>
                <a:cs typeface="Calibri"/>
                <a:sym typeface="Calibri"/>
              </a:rPr>
              <a:t>Canteen or Home Association Rules</a:t>
            </a:r>
            <a:endParaRPr dirty="0"/>
          </a:p>
        </p:txBody>
      </p:sp>
      <p:sp>
        <p:nvSpPr>
          <p:cNvPr id="139" name="Google Shape;139;p15"/>
          <p:cNvSpPr/>
          <p:nvPr/>
        </p:nvSpPr>
        <p:spPr>
          <a:xfrm>
            <a:off x="4475922" y="2107094"/>
            <a:ext cx="337930" cy="347870"/>
          </a:xfrm>
          <a:prstGeom prst="downArrow">
            <a:avLst>
              <a:gd name="adj1" fmla="val 50000"/>
              <a:gd name="adj2" fmla="val 50000"/>
            </a:avLst>
          </a:prstGeom>
          <a:solidFill>
            <a:schemeClr val="accent1"/>
          </a:solidFill>
          <a:ln w="12700" cap="flat" cmpd="sng">
            <a:solidFill>
              <a:srgbClr val="26415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40" name="Google Shape;140;p15"/>
          <p:cNvSpPr/>
          <p:nvPr/>
        </p:nvSpPr>
        <p:spPr>
          <a:xfrm>
            <a:off x="4469296" y="4576971"/>
            <a:ext cx="337930" cy="347870"/>
          </a:xfrm>
          <a:prstGeom prst="downArrow">
            <a:avLst>
              <a:gd name="adj1" fmla="val 50000"/>
              <a:gd name="adj2" fmla="val 50000"/>
            </a:avLst>
          </a:prstGeom>
          <a:solidFill>
            <a:schemeClr val="accent1"/>
          </a:solidFill>
          <a:ln w="12700" cap="flat" cmpd="sng">
            <a:solidFill>
              <a:srgbClr val="26415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41" name="Google Shape;141;p15"/>
          <p:cNvSpPr/>
          <p:nvPr/>
        </p:nvSpPr>
        <p:spPr>
          <a:xfrm>
            <a:off x="4475922" y="3725227"/>
            <a:ext cx="337930" cy="347870"/>
          </a:xfrm>
          <a:prstGeom prst="downArrow">
            <a:avLst>
              <a:gd name="adj1" fmla="val 50000"/>
              <a:gd name="adj2" fmla="val 50000"/>
            </a:avLst>
          </a:prstGeom>
          <a:solidFill>
            <a:schemeClr val="accent1"/>
          </a:solidFill>
          <a:ln w="12700" cap="flat" cmpd="sng">
            <a:solidFill>
              <a:srgbClr val="26415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42" name="Google Shape;142;p15"/>
          <p:cNvSpPr/>
          <p:nvPr/>
        </p:nvSpPr>
        <p:spPr>
          <a:xfrm>
            <a:off x="4475922" y="2784904"/>
            <a:ext cx="337930" cy="347870"/>
          </a:xfrm>
          <a:prstGeom prst="downArrow">
            <a:avLst>
              <a:gd name="adj1" fmla="val 50000"/>
              <a:gd name="adj2" fmla="val 50000"/>
            </a:avLst>
          </a:prstGeom>
          <a:solidFill>
            <a:schemeClr val="accent1"/>
          </a:solidFill>
          <a:ln w="12700" cap="flat" cmpd="sng">
            <a:solidFill>
              <a:srgbClr val="26415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4"/>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a:t>
            </a:fld>
            <a:endParaRPr dirty="0"/>
          </a:p>
        </p:txBody>
      </p:sp>
      <p:sp>
        <p:nvSpPr>
          <p:cNvPr id="60" name="Google Shape;60;p4"/>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Officer Duties &amp; Legal Issues</a:t>
            </a:r>
            <a:endParaRPr dirty="0"/>
          </a:p>
        </p:txBody>
      </p:sp>
      <p:sp>
        <p:nvSpPr>
          <p:cNvPr id="61" name="Google Shape;61;p4"/>
          <p:cNvSpPr txBox="1"/>
          <p:nvPr/>
        </p:nvSpPr>
        <p:spPr>
          <a:xfrm>
            <a:off x="566530" y="1620078"/>
            <a:ext cx="7948820" cy="224676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i="0" u="sng" strike="noStrike" cap="none" dirty="0">
                <a:solidFill>
                  <a:schemeClr val="dk1"/>
                </a:solidFill>
                <a:latin typeface="Arial"/>
                <a:ea typeface="Arial"/>
                <a:cs typeface="Arial"/>
                <a:sym typeface="Arial"/>
              </a:rPr>
              <a:t>Fiduciary Responsibilities </a:t>
            </a:r>
            <a:r>
              <a:rPr lang="en-US" sz="2800" b="0" i="0" u="none" strike="noStrike" cap="none" dirty="0">
                <a:solidFill>
                  <a:schemeClr val="dk1"/>
                </a:solidFill>
                <a:latin typeface="Arial"/>
                <a:ea typeface="Arial"/>
                <a:cs typeface="Arial"/>
                <a:sym typeface="Arial"/>
              </a:rPr>
              <a:t>are duties imposed on officers and directors by law.  Each elected officer has a personal liability to the Post and the members because you hold the property, records and money in trust.</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a:t>
            </a:fld>
            <a:endParaRPr dirty="0"/>
          </a:p>
        </p:txBody>
      </p:sp>
      <p:sp>
        <p:nvSpPr>
          <p:cNvPr id="67" name="Google Shape;67;p5"/>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Fiduciary Duties</a:t>
            </a:r>
            <a:endParaRPr dirty="0"/>
          </a:p>
        </p:txBody>
      </p:sp>
      <p:sp>
        <p:nvSpPr>
          <p:cNvPr id="68" name="Google Shape;68;p5"/>
          <p:cNvSpPr txBox="1"/>
          <p:nvPr/>
        </p:nvSpPr>
        <p:spPr>
          <a:xfrm>
            <a:off x="215153" y="1391478"/>
            <a:ext cx="8620734" cy="569386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2400"/>
              <a:buFont typeface="Arial"/>
              <a:buChar char="•"/>
            </a:pPr>
            <a:r>
              <a:rPr lang="en-US" sz="2400" dirty="0">
                <a:solidFill>
                  <a:schemeClr val="dk1"/>
                </a:solidFill>
                <a:latin typeface="Arial"/>
                <a:ea typeface="Arial"/>
                <a:cs typeface="Arial"/>
                <a:sym typeface="Arial"/>
              </a:rPr>
              <a:t>The concept of Fiduciary Duty is increasingly being used in the non-profit world:</a:t>
            </a:r>
            <a:endParaRPr dirty="0"/>
          </a:p>
          <a:p>
            <a:pPr marL="342900" marR="0" lvl="0" indent="-190500" algn="l" rtl="0">
              <a:spcBef>
                <a:spcPts val="0"/>
              </a:spcBef>
              <a:spcAft>
                <a:spcPts val="0"/>
              </a:spcAft>
              <a:buClr>
                <a:schemeClr val="dk1"/>
              </a:buClr>
              <a:buSzPts val="2400"/>
              <a:buFont typeface="Arial"/>
              <a:buNone/>
            </a:pPr>
            <a:endParaRPr sz="2400" dirty="0">
              <a:solidFill>
                <a:schemeClr val="dk1"/>
              </a:solidFill>
              <a:latin typeface="Arial"/>
              <a:ea typeface="Arial"/>
              <a:cs typeface="Arial"/>
              <a:sym typeface="Arial"/>
            </a:endParaRPr>
          </a:p>
          <a:p>
            <a:pPr marL="800100" marR="0" lvl="1" indent="-342900" algn="l" rtl="0">
              <a:spcBef>
                <a:spcPts val="0"/>
              </a:spcBef>
              <a:spcAft>
                <a:spcPts val="0"/>
              </a:spcAft>
              <a:buClr>
                <a:schemeClr val="dk1"/>
              </a:buClr>
              <a:buSzPts val="2400"/>
              <a:buFont typeface="Arial"/>
              <a:buChar char="•"/>
            </a:pPr>
            <a:r>
              <a:rPr lang="en-US" sz="2400" b="0" i="0" u="none" strike="noStrike" cap="none" dirty="0">
                <a:solidFill>
                  <a:schemeClr val="dk1"/>
                </a:solidFill>
                <a:latin typeface="Arial"/>
                <a:ea typeface="Arial"/>
                <a:cs typeface="Arial"/>
                <a:sym typeface="Arial"/>
              </a:rPr>
              <a:t>Watchdog organizations focusing on violations of those duties</a:t>
            </a:r>
            <a:endParaRPr dirty="0"/>
          </a:p>
          <a:p>
            <a:pPr marL="342900" marR="0" lvl="0" indent="-190500" algn="l" rtl="0">
              <a:spcBef>
                <a:spcPts val="0"/>
              </a:spcBef>
              <a:spcAft>
                <a:spcPts val="0"/>
              </a:spcAft>
              <a:buClr>
                <a:schemeClr val="dk1"/>
              </a:buClr>
              <a:buSzPts val="2400"/>
              <a:buFont typeface="Arial"/>
              <a:buNone/>
            </a:pPr>
            <a:endParaRPr sz="2400" dirty="0">
              <a:solidFill>
                <a:schemeClr val="dk1"/>
              </a:solidFill>
              <a:latin typeface="Arial"/>
              <a:ea typeface="Arial"/>
              <a:cs typeface="Arial"/>
              <a:sym typeface="Arial"/>
            </a:endParaRPr>
          </a:p>
          <a:p>
            <a:pPr marL="800100" marR="0" lvl="1" indent="-342900" algn="l" rtl="0">
              <a:spcBef>
                <a:spcPts val="0"/>
              </a:spcBef>
              <a:spcAft>
                <a:spcPts val="0"/>
              </a:spcAft>
              <a:buClr>
                <a:schemeClr val="dk1"/>
              </a:buClr>
              <a:buSzPts val="2400"/>
              <a:buFont typeface="Arial"/>
              <a:buChar char="•"/>
            </a:pPr>
            <a:r>
              <a:rPr lang="en-US" sz="2400" b="0" i="0" u="none" strike="noStrike" cap="none" dirty="0">
                <a:solidFill>
                  <a:schemeClr val="dk1"/>
                </a:solidFill>
                <a:latin typeface="Arial"/>
                <a:ea typeface="Arial"/>
                <a:cs typeface="Arial"/>
                <a:sym typeface="Arial"/>
              </a:rPr>
              <a:t>State AG’s pursuing both criminal and civil claims alleging violations of fiduciary duties</a:t>
            </a:r>
            <a:endParaRPr dirty="0"/>
          </a:p>
          <a:p>
            <a:pPr marL="342900" marR="0" lvl="0" indent="-190500" algn="l" rtl="0">
              <a:spcBef>
                <a:spcPts val="0"/>
              </a:spcBef>
              <a:spcAft>
                <a:spcPts val="0"/>
              </a:spcAft>
              <a:buClr>
                <a:schemeClr val="dk1"/>
              </a:buClr>
              <a:buSzPts val="2400"/>
              <a:buFont typeface="Arial"/>
              <a:buNone/>
            </a:pPr>
            <a:endParaRPr sz="2400" dirty="0">
              <a:solidFill>
                <a:schemeClr val="dk1"/>
              </a:solidFill>
              <a:latin typeface="Arial"/>
              <a:ea typeface="Arial"/>
              <a:cs typeface="Arial"/>
              <a:sym typeface="Arial"/>
            </a:endParaRPr>
          </a:p>
          <a:p>
            <a:pPr marL="800100" marR="0" lvl="1" indent="-342900" algn="l" rtl="0">
              <a:spcBef>
                <a:spcPts val="0"/>
              </a:spcBef>
              <a:spcAft>
                <a:spcPts val="0"/>
              </a:spcAft>
              <a:buClr>
                <a:schemeClr val="dk1"/>
              </a:buClr>
              <a:buSzPts val="2400"/>
              <a:buFont typeface="Arial"/>
              <a:buChar char="•"/>
            </a:pPr>
            <a:r>
              <a:rPr lang="en-US" sz="2400" b="0" i="0" u="none" strike="noStrike" cap="none" dirty="0">
                <a:solidFill>
                  <a:schemeClr val="dk1"/>
                </a:solidFill>
                <a:latin typeface="Arial"/>
                <a:ea typeface="Arial"/>
                <a:cs typeface="Arial"/>
                <a:sym typeface="Arial"/>
              </a:rPr>
              <a:t>IRS “Good Governance Practices for 501(c)(3) organizations</a:t>
            </a:r>
            <a:endParaRPr dirty="0"/>
          </a:p>
          <a:p>
            <a:pPr marL="342900" marR="0" lvl="0" indent="-190500" algn="l" rtl="0">
              <a:spcBef>
                <a:spcPts val="0"/>
              </a:spcBef>
              <a:spcAft>
                <a:spcPts val="0"/>
              </a:spcAft>
              <a:buClr>
                <a:schemeClr val="dk1"/>
              </a:buClr>
              <a:buSzPts val="2400"/>
              <a:buFont typeface="Arial"/>
              <a:buNone/>
            </a:pPr>
            <a:endParaRPr sz="2400" dirty="0">
              <a:solidFill>
                <a:schemeClr val="dk1"/>
              </a:solidFill>
              <a:latin typeface="Arial"/>
              <a:ea typeface="Arial"/>
              <a:cs typeface="Arial"/>
              <a:sym typeface="Arial"/>
            </a:endParaRPr>
          </a:p>
          <a:p>
            <a:pPr marL="342900" marR="0" lvl="0" indent="-342900" algn="l" rtl="0">
              <a:spcBef>
                <a:spcPts val="0"/>
              </a:spcBef>
              <a:spcAft>
                <a:spcPts val="0"/>
              </a:spcAft>
              <a:buClr>
                <a:schemeClr val="dk1"/>
              </a:buClr>
              <a:buSzPts val="2400"/>
              <a:buFont typeface="Arial"/>
              <a:buChar char="•"/>
            </a:pPr>
            <a:r>
              <a:rPr lang="en-US" sz="2400" dirty="0">
                <a:solidFill>
                  <a:schemeClr val="dk1"/>
                </a:solidFill>
                <a:latin typeface="Arial"/>
                <a:ea typeface="Arial"/>
                <a:cs typeface="Arial"/>
                <a:sym typeface="Arial"/>
              </a:rPr>
              <a:t>As VFW Officers you are a fiduciary and certain duties are imposed by law</a:t>
            </a:r>
            <a:endParaRPr dirty="0"/>
          </a:p>
          <a:p>
            <a:pPr marL="0" marR="0" lvl="0" indent="0" algn="l" rtl="0">
              <a:spcBef>
                <a:spcPts val="0"/>
              </a:spcBef>
              <a:spcAft>
                <a:spcPts val="0"/>
              </a:spcAft>
              <a:buNone/>
            </a:pPr>
            <a:endParaRPr sz="2800" dirty="0">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6"/>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a:t>
            </a:fld>
            <a:endParaRPr dirty="0"/>
          </a:p>
        </p:txBody>
      </p:sp>
      <p:sp>
        <p:nvSpPr>
          <p:cNvPr id="74" name="Google Shape;74;p6"/>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Fiduciary Duties (cont.)</a:t>
            </a:r>
            <a:endParaRPr dirty="0"/>
          </a:p>
        </p:txBody>
      </p:sp>
      <p:sp>
        <p:nvSpPr>
          <p:cNvPr id="75" name="Google Shape;75;p6"/>
          <p:cNvSpPr txBox="1"/>
          <p:nvPr/>
        </p:nvSpPr>
        <p:spPr>
          <a:xfrm>
            <a:off x="215153" y="1620078"/>
            <a:ext cx="8620734" cy="4154984"/>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2400"/>
              <a:buFont typeface="Arial"/>
              <a:buChar char="•"/>
            </a:pPr>
            <a:r>
              <a:rPr lang="en-US" sz="2400" dirty="0">
                <a:solidFill>
                  <a:schemeClr val="dk1"/>
                </a:solidFill>
                <a:latin typeface="Arial"/>
                <a:ea typeface="Arial"/>
                <a:cs typeface="Arial"/>
                <a:sym typeface="Arial"/>
              </a:rPr>
              <a:t>Fiduciary from the Latin fides – Faith – A fiduciary must always act in good faith in their relation to the organization</a:t>
            </a:r>
            <a:endParaRPr dirty="0"/>
          </a:p>
          <a:p>
            <a:pPr marL="342900" marR="0" lvl="0" indent="-190500" algn="l" rtl="0">
              <a:spcBef>
                <a:spcPts val="0"/>
              </a:spcBef>
              <a:spcAft>
                <a:spcPts val="0"/>
              </a:spcAft>
              <a:buClr>
                <a:schemeClr val="dk1"/>
              </a:buClr>
              <a:buSzPts val="2400"/>
              <a:buFont typeface="Arial"/>
              <a:buNone/>
            </a:pPr>
            <a:endParaRPr sz="2400" dirty="0">
              <a:solidFill>
                <a:schemeClr val="dk1"/>
              </a:solidFill>
              <a:latin typeface="Arial"/>
              <a:ea typeface="Arial"/>
              <a:cs typeface="Arial"/>
              <a:sym typeface="Arial"/>
            </a:endParaRPr>
          </a:p>
          <a:p>
            <a:pPr marL="342900" marR="0" lvl="0" indent="-342900" algn="l" rtl="0">
              <a:spcBef>
                <a:spcPts val="0"/>
              </a:spcBef>
              <a:spcAft>
                <a:spcPts val="0"/>
              </a:spcAft>
              <a:buClr>
                <a:schemeClr val="dk1"/>
              </a:buClr>
              <a:buSzPts val="2400"/>
              <a:buFont typeface="Arial"/>
              <a:buChar char="•"/>
            </a:pPr>
            <a:r>
              <a:rPr lang="en-US" sz="2400" dirty="0">
                <a:solidFill>
                  <a:schemeClr val="dk1"/>
                </a:solidFill>
                <a:latin typeface="Arial"/>
                <a:ea typeface="Arial"/>
                <a:cs typeface="Arial"/>
                <a:sym typeface="Arial"/>
              </a:rPr>
              <a:t>Officers have an obligation to act primarily in the interest of the organization rather than personal interests or the interests of a particular constituency</a:t>
            </a:r>
            <a:endParaRPr dirty="0"/>
          </a:p>
          <a:p>
            <a:pPr marL="342900" marR="0" lvl="0" indent="-190500" algn="l" rtl="0">
              <a:spcBef>
                <a:spcPts val="0"/>
              </a:spcBef>
              <a:spcAft>
                <a:spcPts val="0"/>
              </a:spcAft>
              <a:buClr>
                <a:schemeClr val="dk1"/>
              </a:buClr>
              <a:buSzPts val="2400"/>
              <a:buFont typeface="Arial"/>
              <a:buNone/>
            </a:pPr>
            <a:endParaRPr sz="2400" dirty="0">
              <a:solidFill>
                <a:schemeClr val="dk1"/>
              </a:solidFill>
              <a:latin typeface="Arial"/>
              <a:ea typeface="Arial"/>
              <a:cs typeface="Arial"/>
              <a:sym typeface="Arial"/>
            </a:endParaRPr>
          </a:p>
          <a:p>
            <a:pPr marL="342900" marR="0" lvl="0" indent="-342900" algn="l" rtl="0">
              <a:spcBef>
                <a:spcPts val="0"/>
              </a:spcBef>
              <a:spcAft>
                <a:spcPts val="0"/>
              </a:spcAft>
              <a:buClr>
                <a:schemeClr val="dk1"/>
              </a:buClr>
              <a:buSzPts val="2400"/>
              <a:buFont typeface="Arial"/>
              <a:buChar char="•"/>
            </a:pPr>
            <a:r>
              <a:rPr lang="en-US" sz="2400" dirty="0">
                <a:solidFill>
                  <a:schemeClr val="dk1"/>
                </a:solidFill>
                <a:latin typeface="Arial"/>
                <a:ea typeface="Arial"/>
                <a:cs typeface="Arial"/>
                <a:sym typeface="Arial"/>
              </a:rPr>
              <a:t>Three Specific Fiduciary Duties:</a:t>
            </a:r>
            <a:endParaRPr dirty="0"/>
          </a:p>
          <a:p>
            <a:pPr marL="800100" marR="0" lvl="1" indent="-342900" algn="l" rtl="0">
              <a:spcBef>
                <a:spcPts val="0"/>
              </a:spcBef>
              <a:spcAft>
                <a:spcPts val="0"/>
              </a:spcAft>
              <a:buClr>
                <a:schemeClr val="dk1"/>
              </a:buClr>
              <a:buSzPts val="2400"/>
              <a:buFont typeface="Arial"/>
              <a:buChar char="•"/>
            </a:pPr>
            <a:r>
              <a:rPr lang="en-US" sz="2400" b="0" i="0" u="none" strike="noStrike" cap="none" dirty="0">
                <a:solidFill>
                  <a:schemeClr val="dk1"/>
                </a:solidFill>
                <a:latin typeface="Arial"/>
                <a:ea typeface="Arial"/>
                <a:cs typeface="Arial"/>
                <a:sym typeface="Arial"/>
              </a:rPr>
              <a:t>Care</a:t>
            </a:r>
            <a:endParaRPr dirty="0"/>
          </a:p>
          <a:p>
            <a:pPr marL="800100" marR="0" lvl="1" indent="-342900" algn="l" rtl="0">
              <a:spcBef>
                <a:spcPts val="0"/>
              </a:spcBef>
              <a:spcAft>
                <a:spcPts val="0"/>
              </a:spcAft>
              <a:buClr>
                <a:schemeClr val="dk1"/>
              </a:buClr>
              <a:buSzPts val="2400"/>
              <a:buFont typeface="Arial"/>
              <a:buChar char="•"/>
            </a:pPr>
            <a:r>
              <a:rPr lang="en-US" sz="2400" b="0" i="0" u="none" strike="noStrike" cap="none" dirty="0">
                <a:solidFill>
                  <a:schemeClr val="dk1"/>
                </a:solidFill>
                <a:latin typeface="Arial"/>
                <a:ea typeface="Arial"/>
                <a:cs typeface="Arial"/>
                <a:sym typeface="Arial"/>
              </a:rPr>
              <a:t>Loyalty</a:t>
            </a:r>
            <a:endParaRPr dirty="0"/>
          </a:p>
          <a:p>
            <a:pPr marL="800100" marR="0" lvl="1" indent="-342900" algn="l" rtl="0">
              <a:spcBef>
                <a:spcPts val="0"/>
              </a:spcBef>
              <a:spcAft>
                <a:spcPts val="0"/>
              </a:spcAft>
              <a:buClr>
                <a:schemeClr val="dk1"/>
              </a:buClr>
              <a:buSzPts val="2400"/>
              <a:buFont typeface="Arial"/>
              <a:buChar char="•"/>
            </a:pPr>
            <a:r>
              <a:rPr lang="en-US" sz="2400" b="0" i="0" u="none" strike="noStrike" cap="none" dirty="0">
                <a:solidFill>
                  <a:schemeClr val="dk1"/>
                </a:solidFill>
                <a:latin typeface="Arial"/>
                <a:ea typeface="Arial"/>
                <a:cs typeface="Arial"/>
                <a:sym typeface="Arial"/>
              </a:rPr>
              <a:t>Obedience</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7"/>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a:t>
            </a:fld>
            <a:endParaRPr dirty="0"/>
          </a:p>
        </p:txBody>
      </p:sp>
      <p:sp>
        <p:nvSpPr>
          <p:cNvPr id="81" name="Google Shape;81;p7"/>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Duty of Care</a:t>
            </a:r>
            <a:endParaRPr dirty="0"/>
          </a:p>
        </p:txBody>
      </p:sp>
      <p:sp>
        <p:nvSpPr>
          <p:cNvPr id="82" name="Google Shape;82;p7"/>
          <p:cNvSpPr txBox="1"/>
          <p:nvPr/>
        </p:nvSpPr>
        <p:spPr>
          <a:xfrm>
            <a:off x="215153" y="1458496"/>
            <a:ext cx="8561099" cy="5632311"/>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2400"/>
              <a:buFont typeface="Arial"/>
              <a:buChar char="•"/>
            </a:pPr>
            <a:r>
              <a:rPr lang="en-US" sz="2400" dirty="0">
                <a:solidFill>
                  <a:schemeClr val="dk1"/>
                </a:solidFill>
                <a:latin typeface="Arial"/>
                <a:ea typeface="Arial"/>
                <a:cs typeface="Arial"/>
                <a:sym typeface="Arial"/>
              </a:rPr>
              <a:t>Duty to Exercise Due Diligence in managing the organizations affairs</a:t>
            </a:r>
            <a:endParaRPr dirty="0"/>
          </a:p>
          <a:p>
            <a:pPr marL="342900" marR="0" lvl="0" indent="-190500" algn="l" rtl="0">
              <a:spcBef>
                <a:spcPts val="0"/>
              </a:spcBef>
              <a:spcAft>
                <a:spcPts val="0"/>
              </a:spcAft>
              <a:buClr>
                <a:schemeClr val="dk1"/>
              </a:buClr>
              <a:buSzPts val="2400"/>
              <a:buFont typeface="Arial"/>
              <a:buNone/>
            </a:pPr>
            <a:endParaRPr sz="2400" dirty="0">
              <a:solidFill>
                <a:schemeClr val="dk1"/>
              </a:solidFill>
              <a:latin typeface="Arial"/>
              <a:ea typeface="Arial"/>
              <a:cs typeface="Arial"/>
              <a:sym typeface="Arial"/>
            </a:endParaRPr>
          </a:p>
          <a:p>
            <a:pPr marL="342900" marR="0" lvl="0" indent="-342900" algn="l" rtl="0">
              <a:spcBef>
                <a:spcPts val="0"/>
              </a:spcBef>
              <a:spcAft>
                <a:spcPts val="0"/>
              </a:spcAft>
              <a:buClr>
                <a:schemeClr val="dk1"/>
              </a:buClr>
              <a:buSzPts val="2400"/>
              <a:buFont typeface="Arial"/>
              <a:buChar char="•"/>
            </a:pPr>
            <a:r>
              <a:rPr lang="en-US" sz="2400" dirty="0">
                <a:solidFill>
                  <a:schemeClr val="dk1"/>
                </a:solidFill>
                <a:latin typeface="Arial"/>
                <a:ea typeface="Arial"/>
                <a:cs typeface="Arial"/>
                <a:sym typeface="Arial"/>
              </a:rPr>
              <a:t>Three Elements of Due Diligence:</a:t>
            </a:r>
            <a:endParaRPr dirty="0"/>
          </a:p>
          <a:p>
            <a:pPr marL="0" marR="0" lvl="0" indent="0" algn="l" rtl="0">
              <a:spcBef>
                <a:spcPts val="0"/>
              </a:spcBef>
              <a:spcAft>
                <a:spcPts val="0"/>
              </a:spcAft>
              <a:buNone/>
            </a:pPr>
            <a:endParaRPr sz="2400" dirty="0">
              <a:solidFill>
                <a:schemeClr val="dk1"/>
              </a:solidFill>
              <a:latin typeface="Arial"/>
              <a:ea typeface="Arial"/>
              <a:cs typeface="Arial"/>
              <a:sym typeface="Arial"/>
            </a:endParaRPr>
          </a:p>
          <a:p>
            <a:pPr marL="457200" marR="0" lvl="0" indent="-457200" algn="l" rtl="0">
              <a:spcBef>
                <a:spcPts val="0"/>
              </a:spcBef>
              <a:spcAft>
                <a:spcPts val="0"/>
              </a:spcAft>
              <a:buClr>
                <a:schemeClr val="dk1"/>
              </a:buClr>
              <a:buSzPts val="2400"/>
              <a:buFont typeface="Calibri"/>
              <a:buAutoNum type="arabicPeriod"/>
            </a:pPr>
            <a:r>
              <a:rPr lang="en-US" sz="2400" b="1" u="sng" dirty="0">
                <a:solidFill>
                  <a:schemeClr val="dk1"/>
                </a:solidFill>
                <a:latin typeface="Arial"/>
                <a:ea typeface="Arial"/>
                <a:cs typeface="Arial"/>
                <a:sym typeface="Arial"/>
              </a:rPr>
              <a:t>Must act in Good Faith </a:t>
            </a:r>
            <a:r>
              <a:rPr lang="en-US" sz="2400" dirty="0">
                <a:solidFill>
                  <a:schemeClr val="dk1"/>
                </a:solidFill>
                <a:latin typeface="Arial"/>
                <a:ea typeface="Arial"/>
                <a:cs typeface="Arial"/>
                <a:sym typeface="Arial"/>
              </a:rPr>
              <a:t>– Intellectual honesty – can’t ignore or hide important facts – Duty to inquire</a:t>
            </a:r>
            <a:endParaRPr dirty="0"/>
          </a:p>
          <a:p>
            <a:pPr marL="457200" marR="0" lvl="0" indent="-304800" algn="l" rtl="0">
              <a:spcBef>
                <a:spcPts val="0"/>
              </a:spcBef>
              <a:spcAft>
                <a:spcPts val="0"/>
              </a:spcAft>
              <a:buClr>
                <a:schemeClr val="dk1"/>
              </a:buClr>
              <a:buSzPts val="2400"/>
              <a:buFont typeface="Calibri"/>
              <a:buNone/>
            </a:pPr>
            <a:endParaRPr sz="2400" dirty="0">
              <a:solidFill>
                <a:schemeClr val="dk1"/>
              </a:solidFill>
              <a:latin typeface="Arial"/>
              <a:ea typeface="Arial"/>
              <a:cs typeface="Arial"/>
              <a:sym typeface="Arial"/>
            </a:endParaRPr>
          </a:p>
          <a:p>
            <a:pPr marL="457200" marR="0" lvl="0" indent="-457200" algn="l" rtl="0">
              <a:spcBef>
                <a:spcPts val="0"/>
              </a:spcBef>
              <a:spcAft>
                <a:spcPts val="0"/>
              </a:spcAft>
              <a:buClr>
                <a:schemeClr val="dk1"/>
              </a:buClr>
              <a:buSzPts val="2400"/>
              <a:buFont typeface="Calibri"/>
              <a:buAutoNum type="arabicPeriod"/>
            </a:pPr>
            <a:r>
              <a:rPr lang="en-US" sz="2400" dirty="0">
                <a:solidFill>
                  <a:schemeClr val="dk1"/>
                </a:solidFill>
                <a:latin typeface="Arial"/>
                <a:ea typeface="Arial"/>
                <a:cs typeface="Arial"/>
                <a:sym typeface="Arial"/>
              </a:rPr>
              <a:t>Must act with same care that </a:t>
            </a:r>
            <a:r>
              <a:rPr lang="en-US" sz="2400" b="1" u="sng" dirty="0">
                <a:solidFill>
                  <a:schemeClr val="dk1"/>
                </a:solidFill>
                <a:latin typeface="Arial"/>
                <a:ea typeface="Arial"/>
                <a:cs typeface="Arial"/>
                <a:sym typeface="Arial"/>
              </a:rPr>
              <a:t>an ordinary prudent person </a:t>
            </a:r>
            <a:r>
              <a:rPr lang="en-US" sz="2400" dirty="0">
                <a:solidFill>
                  <a:schemeClr val="dk1"/>
                </a:solidFill>
                <a:latin typeface="Arial"/>
                <a:ea typeface="Arial"/>
                <a:cs typeface="Arial"/>
                <a:sym typeface="Arial"/>
              </a:rPr>
              <a:t>would use in a </a:t>
            </a:r>
            <a:r>
              <a:rPr lang="en-US" sz="2400" b="1" u="sng" dirty="0">
                <a:solidFill>
                  <a:schemeClr val="dk1"/>
                </a:solidFill>
                <a:latin typeface="Arial"/>
                <a:ea typeface="Arial"/>
                <a:cs typeface="Arial"/>
                <a:sym typeface="Arial"/>
              </a:rPr>
              <a:t>similar position </a:t>
            </a:r>
            <a:r>
              <a:rPr lang="en-US" sz="2400" dirty="0">
                <a:solidFill>
                  <a:schemeClr val="dk1"/>
                </a:solidFill>
                <a:latin typeface="Arial"/>
                <a:ea typeface="Arial"/>
                <a:cs typeface="Arial"/>
                <a:sym typeface="Arial"/>
              </a:rPr>
              <a:t>under </a:t>
            </a:r>
            <a:r>
              <a:rPr lang="en-US" sz="2400" b="1" u="sng" dirty="0">
                <a:solidFill>
                  <a:schemeClr val="dk1"/>
                </a:solidFill>
                <a:latin typeface="Arial"/>
                <a:ea typeface="Arial"/>
                <a:cs typeface="Arial"/>
                <a:sym typeface="Arial"/>
              </a:rPr>
              <a:t>similar circumstance</a:t>
            </a:r>
            <a:endParaRPr dirty="0"/>
          </a:p>
          <a:p>
            <a:pPr marL="457200" marR="0" lvl="0" indent="-304800" algn="l" rtl="0">
              <a:spcBef>
                <a:spcPts val="0"/>
              </a:spcBef>
              <a:spcAft>
                <a:spcPts val="0"/>
              </a:spcAft>
              <a:buClr>
                <a:schemeClr val="dk1"/>
              </a:buClr>
              <a:buSzPts val="2400"/>
              <a:buFont typeface="Calibri"/>
              <a:buNone/>
            </a:pPr>
            <a:endParaRPr sz="2400" b="1" u="sng" dirty="0">
              <a:solidFill>
                <a:schemeClr val="dk1"/>
              </a:solidFill>
              <a:latin typeface="Arial"/>
              <a:ea typeface="Arial"/>
              <a:cs typeface="Arial"/>
              <a:sym typeface="Arial"/>
            </a:endParaRPr>
          </a:p>
          <a:p>
            <a:pPr marL="457200" marR="0" lvl="0" indent="-457200" algn="l" rtl="0">
              <a:spcBef>
                <a:spcPts val="0"/>
              </a:spcBef>
              <a:spcAft>
                <a:spcPts val="0"/>
              </a:spcAft>
              <a:buClr>
                <a:schemeClr val="dk1"/>
              </a:buClr>
              <a:buSzPts val="2400"/>
              <a:buFont typeface="Calibri"/>
              <a:buAutoNum type="arabicPeriod"/>
            </a:pPr>
            <a:r>
              <a:rPr lang="en-US" sz="2400" dirty="0">
                <a:solidFill>
                  <a:schemeClr val="dk1"/>
                </a:solidFill>
                <a:latin typeface="Arial"/>
                <a:ea typeface="Arial"/>
                <a:cs typeface="Arial"/>
                <a:sym typeface="Arial"/>
              </a:rPr>
              <a:t>Must act in what you </a:t>
            </a:r>
            <a:r>
              <a:rPr lang="en-US" sz="2400" u="sng" dirty="0">
                <a:solidFill>
                  <a:schemeClr val="dk1"/>
                </a:solidFill>
                <a:latin typeface="Arial"/>
                <a:ea typeface="Arial"/>
                <a:cs typeface="Arial"/>
                <a:sym typeface="Arial"/>
              </a:rPr>
              <a:t>reasonably</a:t>
            </a:r>
            <a:r>
              <a:rPr lang="en-US" sz="2400" dirty="0">
                <a:solidFill>
                  <a:schemeClr val="dk1"/>
                </a:solidFill>
                <a:latin typeface="Arial"/>
                <a:ea typeface="Arial"/>
                <a:cs typeface="Arial"/>
                <a:sym typeface="Arial"/>
              </a:rPr>
              <a:t> believe is the organizations interest</a:t>
            </a:r>
            <a:endParaRPr dirty="0"/>
          </a:p>
          <a:p>
            <a:pPr marL="0" marR="0" lvl="0" indent="0" algn="l" rtl="0">
              <a:spcBef>
                <a:spcPts val="0"/>
              </a:spcBef>
              <a:spcAft>
                <a:spcPts val="0"/>
              </a:spcAft>
              <a:buNone/>
            </a:pPr>
            <a:endParaRPr sz="2400" dirty="0">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8"/>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6</a:t>
            </a:fld>
            <a:endParaRPr dirty="0"/>
          </a:p>
        </p:txBody>
      </p:sp>
      <p:sp>
        <p:nvSpPr>
          <p:cNvPr id="88" name="Google Shape;88;p8"/>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Duty of Loyalty</a:t>
            </a:r>
            <a:endParaRPr dirty="0"/>
          </a:p>
        </p:txBody>
      </p:sp>
      <p:sp>
        <p:nvSpPr>
          <p:cNvPr id="89" name="Google Shape;89;p8"/>
          <p:cNvSpPr txBox="1"/>
          <p:nvPr/>
        </p:nvSpPr>
        <p:spPr>
          <a:xfrm>
            <a:off x="215153" y="1458496"/>
            <a:ext cx="8610795" cy="4154984"/>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2400"/>
              <a:buFont typeface="Arial"/>
              <a:buChar char="•"/>
            </a:pPr>
            <a:r>
              <a:rPr lang="en-US" sz="2400" dirty="0">
                <a:solidFill>
                  <a:schemeClr val="dk1"/>
                </a:solidFill>
                <a:latin typeface="Arial"/>
                <a:ea typeface="Arial"/>
                <a:cs typeface="Arial"/>
                <a:sym typeface="Arial"/>
              </a:rPr>
              <a:t>Act with undivided loyalty to the organization and in the organizations interest rather than any personal interest or interest of some other organization</a:t>
            </a:r>
            <a:endParaRPr dirty="0"/>
          </a:p>
          <a:p>
            <a:pPr marL="342900" marR="0" lvl="0" indent="-190500" algn="l" rtl="0">
              <a:spcBef>
                <a:spcPts val="0"/>
              </a:spcBef>
              <a:spcAft>
                <a:spcPts val="0"/>
              </a:spcAft>
              <a:buClr>
                <a:schemeClr val="dk1"/>
              </a:buClr>
              <a:buSzPts val="2400"/>
              <a:buFont typeface="Arial"/>
              <a:buNone/>
            </a:pPr>
            <a:endParaRPr sz="2400" dirty="0">
              <a:solidFill>
                <a:schemeClr val="dk1"/>
              </a:solidFill>
              <a:latin typeface="Arial"/>
              <a:ea typeface="Arial"/>
              <a:cs typeface="Arial"/>
              <a:sym typeface="Arial"/>
            </a:endParaRPr>
          </a:p>
          <a:p>
            <a:pPr marL="342900" marR="0" lvl="0" indent="-342900" algn="l" rtl="0">
              <a:spcBef>
                <a:spcPts val="0"/>
              </a:spcBef>
              <a:spcAft>
                <a:spcPts val="0"/>
              </a:spcAft>
              <a:buClr>
                <a:schemeClr val="dk1"/>
              </a:buClr>
              <a:buSzPts val="2400"/>
              <a:buFont typeface="Arial"/>
              <a:buChar char="•"/>
            </a:pPr>
            <a:r>
              <a:rPr lang="en-US" sz="2400" dirty="0">
                <a:solidFill>
                  <a:schemeClr val="dk1"/>
                </a:solidFill>
                <a:latin typeface="Arial"/>
                <a:ea typeface="Arial"/>
                <a:cs typeface="Arial"/>
                <a:sym typeface="Arial"/>
              </a:rPr>
              <a:t>Prohibits Conflict of Interest</a:t>
            </a:r>
            <a:endParaRPr dirty="0"/>
          </a:p>
          <a:p>
            <a:pPr marL="342900" marR="0" lvl="0" indent="-190500" algn="l" rtl="0">
              <a:spcBef>
                <a:spcPts val="0"/>
              </a:spcBef>
              <a:spcAft>
                <a:spcPts val="0"/>
              </a:spcAft>
              <a:buClr>
                <a:schemeClr val="dk1"/>
              </a:buClr>
              <a:buSzPts val="2400"/>
              <a:buFont typeface="Arial"/>
              <a:buNone/>
            </a:pPr>
            <a:endParaRPr sz="2400" dirty="0">
              <a:solidFill>
                <a:schemeClr val="dk1"/>
              </a:solidFill>
              <a:latin typeface="Arial"/>
              <a:ea typeface="Arial"/>
              <a:cs typeface="Arial"/>
              <a:sym typeface="Arial"/>
            </a:endParaRPr>
          </a:p>
          <a:p>
            <a:pPr marL="342900" marR="0" lvl="0" indent="-342900" algn="l" rtl="0">
              <a:spcBef>
                <a:spcPts val="0"/>
              </a:spcBef>
              <a:spcAft>
                <a:spcPts val="0"/>
              </a:spcAft>
              <a:buClr>
                <a:schemeClr val="dk1"/>
              </a:buClr>
              <a:buSzPts val="2400"/>
              <a:buFont typeface="Arial"/>
              <a:buChar char="•"/>
            </a:pPr>
            <a:r>
              <a:rPr lang="en-US" sz="2400" dirty="0">
                <a:solidFill>
                  <a:schemeClr val="dk1"/>
                </a:solidFill>
                <a:latin typeface="Arial"/>
                <a:ea typeface="Arial"/>
                <a:cs typeface="Arial"/>
                <a:sym typeface="Arial"/>
              </a:rPr>
              <a:t>Absolute Duty to Disclose Financial Benefit from a transaction (Sitting quietly and abstaining is not enough)</a:t>
            </a:r>
            <a:endParaRPr dirty="0"/>
          </a:p>
          <a:p>
            <a:pPr marL="342900" marR="0" lvl="0" indent="-190500" algn="l" rtl="0">
              <a:spcBef>
                <a:spcPts val="0"/>
              </a:spcBef>
              <a:spcAft>
                <a:spcPts val="0"/>
              </a:spcAft>
              <a:buClr>
                <a:schemeClr val="dk1"/>
              </a:buClr>
              <a:buSzPts val="2400"/>
              <a:buFont typeface="Arial"/>
              <a:buNone/>
            </a:pPr>
            <a:endParaRPr sz="2400" dirty="0">
              <a:solidFill>
                <a:schemeClr val="dk1"/>
              </a:solidFill>
              <a:latin typeface="Arial"/>
              <a:ea typeface="Arial"/>
              <a:cs typeface="Arial"/>
              <a:sym typeface="Arial"/>
            </a:endParaRPr>
          </a:p>
          <a:p>
            <a:pPr marL="342900" marR="0" lvl="0" indent="-342900" algn="l" rtl="0">
              <a:spcBef>
                <a:spcPts val="0"/>
              </a:spcBef>
              <a:spcAft>
                <a:spcPts val="0"/>
              </a:spcAft>
              <a:buClr>
                <a:schemeClr val="dk1"/>
              </a:buClr>
              <a:buSzPts val="2400"/>
              <a:buFont typeface="Arial"/>
              <a:buChar char="•"/>
            </a:pPr>
            <a:r>
              <a:rPr lang="en-US" sz="2400" dirty="0">
                <a:solidFill>
                  <a:schemeClr val="dk1"/>
                </a:solidFill>
                <a:latin typeface="Arial"/>
                <a:ea typeface="Arial"/>
                <a:cs typeface="Arial"/>
                <a:sym typeface="Arial"/>
              </a:rPr>
              <a:t>Best to avoid even the perception of impropriety</a:t>
            </a:r>
            <a:endParaRPr sz="2400" b="1" u="sng" dirty="0">
              <a:solidFill>
                <a:schemeClr val="dk1"/>
              </a:solidFill>
              <a:latin typeface="Arial"/>
              <a:ea typeface="Arial"/>
              <a:cs typeface="Arial"/>
              <a:sym typeface="Arial"/>
            </a:endParaRPr>
          </a:p>
          <a:p>
            <a:pPr marL="0" marR="0" lvl="0" indent="0" algn="l" rtl="0">
              <a:spcBef>
                <a:spcPts val="0"/>
              </a:spcBef>
              <a:spcAft>
                <a:spcPts val="0"/>
              </a:spcAft>
              <a:buNone/>
            </a:pPr>
            <a:endParaRPr sz="2400" dirty="0">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9"/>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7</a:t>
            </a:fld>
            <a:endParaRPr dirty="0"/>
          </a:p>
        </p:txBody>
      </p:sp>
      <p:sp>
        <p:nvSpPr>
          <p:cNvPr id="95" name="Google Shape;95;p9"/>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Duty of Obedience</a:t>
            </a:r>
            <a:endParaRPr dirty="0"/>
          </a:p>
        </p:txBody>
      </p:sp>
      <p:sp>
        <p:nvSpPr>
          <p:cNvPr id="96" name="Google Shape;96;p9"/>
          <p:cNvSpPr txBox="1"/>
          <p:nvPr/>
        </p:nvSpPr>
        <p:spPr>
          <a:xfrm>
            <a:off x="215153" y="1458496"/>
            <a:ext cx="8561099" cy="415498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dirty="0">
                <a:solidFill>
                  <a:schemeClr val="dk1"/>
                </a:solidFill>
                <a:latin typeface="Arial"/>
                <a:ea typeface="Arial"/>
                <a:cs typeface="Arial"/>
                <a:sym typeface="Arial"/>
              </a:rPr>
              <a:t>An officer has a duty to assure that the organization is operated:</a:t>
            </a:r>
            <a:endParaRPr dirty="0"/>
          </a:p>
          <a:p>
            <a:pPr marL="342900" marR="0" lvl="0" indent="-190500" algn="l" rtl="0">
              <a:spcBef>
                <a:spcPts val="0"/>
              </a:spcBef>
              <a:spcAft>
                <a:spcPts val="0"/>
              </a:spcAft>
              <a:buClr>
                <a:schemeClr val="dk1"/>
              </a:buClr>
              <a:buSzPts val="2400"/>
              <a:buFont typeface="Arial"/>
              <a:buNone/>
            </a:pPr>
            <a:endParaRPr sz="2400" dirty="0">
              <a:solidFill>
                <a:schemeClr val="dk1"/>
              </a:solidFill>
              <a:latin typeface="Arial"/>
              <a:ea typeface="Arial"/>
              <a:cs typeface="Arial"/>
              <a:sym typeface="Arial"/>
            </a:endParaRPr>
          </a:p>
          <a:p>
            <a:pPr marL="457200" marR="0" lvl="0" indent="-457200" algn="l" rtl="0">
              <a:spcBef>
                <a:spcPts val="0"/>
              </a:spcBef>
              <a:spcAft>
                <a:spcPts val="0"/>
              </a:spcAft>
              <a:buClr>
                <a:schemeClr val="dk1"/>
              </a:buClr>
              <a:buSzPts val="2400"/>
              <a:buFont typeface="Calibri"/>
              <a:buAutoNum type="arabicPeriod"/>
            </a:pPr>
            <a:r>
              <a:rPr lang="en-US" sz="2400" dirty="0">
                <a:solidFill>
                  <a:schemeClr val="dk1"/>
                </a:solidFill>
                <a:latin typeface="Arial"/>
                <a:ea typeface="Arial"/>
                <a:cs typeface="Arial"/>
                <a:sym typeface="Arial"/>
              </a:rPr>
              <a:t>To Fulfill its Mission</a:t>
            </a:r>
            <a:endParaRPr dirty="0"/>
          </a:p>
          <a:p>
            <a:pPr marL="457200" marR="0" lvl="0" indent="-304800" algn="l" rtl="0">
              <a:spcBef>
                <a:spcPts val="0"/>
              </a:spcBef>
              <a:spcAft>
                <a:spcPts val="0"/>
              </a:spcAft>
              <a:buClr>
                <a:schemeClr val="dk1"/>
              </a:buClr>
              <a:buSzPts val="2400"/>
              <a:buFont typeface="Calibri"/>
              <a:buNone/>
            </a:pPr>
            <a:endParaRPr sz="2400" dirty="0">
              <a:solidFill>
                <a:schemeClr val="dk1"/>
              </a:solidFill>
              <a:latin typeface="Arial"/>
              <a:ea typeface="Arial"/>
              <a:cs typeface="Arial"/>
              <a:sym typeface="Arial"/>
            </a:endParaRPr>
          </a:p>
          <a:p>
            <a:pPr marL="457200" marR="0" lvl="0" indent="-457200" algn="l" rtl="0">
              <a:spcBef>
                <a:spcPts val="0"/>
              </a:spcBef>
              <a:spcAft>
                <a:spcPts val="0"/>
              </a:spcAft>
              <a:buClr>
                <a:schemeClr val="dk1"/>
              </a:buClr>
              <a:buSzPts val="2400"/>
              <a:buFont typeface="Calibri"/>
              <a:buAutoNum type="arabicPeriod"/>
            </a:pPr>
            <a:r>
              <a:rPr lang="en-US" sz="2400" dirty="0">
                <a:solidFill>
                  <a:schemeClr val="dk1"/>
                </a:solidFill>
                <a:latin typeface="Arial"/>
                <a:ea typeface="Arial"/>
                <a:cs typeface="Arial"/>
                <a:sym typeface="Arial"/>
              </a:rPr>
              <a:t>To be in accordance with the law</a:t>
            </a:r>
            <a:endParaRPr dirty="0"/>
          </a:p>
          <a:p>
            <a:pPr marL="457200" marR="0" lvl="0" indent="-304800" algn="l" rtl="0">
              <a:spcBef>
                <a:spcPts val="0"/>
              </a:spcBef>
              <a:spcAft>
                <a:spcPts val="0"/>
              </a:spcAft>
              <a:buClr>
                <a:schemeClr val="dk1"/>
              </a:buClr>
              <a:buSzPts val="2400"/>
              <a:buFont typeface="Calibri"/>
              <a:buNone/>
            </a:pPr>
            <a:endParaRPr sz="2400" dirty="0">
              <a:solidFill>
                <a:schemeClr val="dk1"/>
              </a:solidFill>
              <a:latin typeface="Arial"/>
              <a:ea typeface="Arial"/>
              <a:cs typeface="Arial"/>
              <a:sym typeface="Arial"/>
            </a:endParaRPr>
          </a:p>
          <a:p>
            <a:pPr marL="457200" marR="0" lvl="0" indent="-457200" algn="l" rtl="0">
              <a:spcBef>
                <a:spcPts val="0"/>
              </a:spcBef>
              <a:spcAft>
                <a:spcPts val="0"/>
              </a:spcAft>
              <a:buClr>
                <a:schemeClr val="dk1"/>
              </a:buClr>
              <a:buSzPts val="2400"/>
              <a:buFont typeface="Calibri"/>
              <a:buAutoNum type="arabicPeriod"/>
            </a:pPr>
            <a:r>
              <a:rPr lang="en-US" sz="2400" dirty="0">
                <a:solidFill>
                  <a:schemeClr val="dk1"/>
                </a:solidFill>
                <a:latin typeface="Arial"/>
                <a:ea typeface="Arial"/>
                <a:cs typeface="Arial"/>
                <a:sym typeface="Arial"/>
              </a:rPr>
              <a:t>To be in compliance with its Bylaws</a:t>
            </a:r>
            <a:endParaRPr dirty="0"/>
          </a:p>
          <a:p>
            <a:pPr marL="0" marR="0" lvl="0" indent="0" algn="l" rtl="0">
              <a:spcBef>
                <a:spcPts val="0"/>
              </a:spcBef>
              <a:spcAft>
                <a:spcPts val="0"/>
              </a:spcAft>
              <a:buNone/>
            </a:pPr>
            <a:endParaRPr sz="2400" dirty="0">
              <a:solidFill>
                <a:schemeClr val="dk1"/>
              </a:solidFill>
              <a:latin typeface="Arial"/>
              <a:ea typeface="Arial"/>
              <a:cs typeface="Arial"/>
              <a:sym typeface="Arial"/>
            </a:endParaRPr>
          </a:p>
          <a:p>
            <a:pPr marL="0" marR="0" lvl="0" indent="0" algn="l" rtl="0">
              <a:spcBef>
                <a:spcPts val="0"/>
              </a:spcBef>
              <a:spcAft>
                <a:spcPts val="0"/>
              </a:spcAft>
              <a:buNone/>
            </a:pPr>
            <a:r>
              <a:rPr lang="en-US" sz="2400" dirty="0">
                <a:solidFill>
                  <a:schemeClr val="dk1"/>
                </a:solidFill>
                <a:latin typeface="Arial"/>
                <a:ea typeface="Arial"/>
                <a:cs typeface="Arial"/>
                <a:sym typeface="Arial"/>
              </a:rPr>
              <a:t>Duties are imposed individually and collectively and you can be held personally liable</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0"/>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8</a:t>
            </a:fld>
            <a:endParaRPr dirty="0"/>
          </a:p>
        </p:txBody>
      </p:sp>
      <p:sp>
        <p:nvSpPr>
          <p:cNvPr id="102" name="Google Shape;102;p10"/>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Common Sense Rule</a:t>
            </a:r>
            <a:endParaRPr dirty="0"/>
          </a:p>
        </p:txBody>
      </p:sp>
      <p:sp>
        <p:nvSpPr>
          <p:cNvPr id="103" name="Google Shape;103;p10"/>
          <p:cNvSpPr txBox="1"/>
          <p:nvPr/>
        </p:nvSpPr>
        <p:spPr>
          <a:xfrm>
            <a:off x="215153" y="1458496"/>
            <a:ext cx="8561099" cy="415498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dirty="0">
                <a:solidFill>
                  <a:schemeClr val="dk1"/>
                </a:solidFill>
                <a:latin typeface="Arial"/>
                <a:ea typeface="Arial"/>
                <a:cs typeface="Arial"/>
                <a:sym typeface="Arial"/>
              </a:rPr>
              <a:t>In accepting a position of leadership we understand that:</a:t>
            </a:r>
            <a:endParaRPr dirty="0"/>
          </a:p>
          <a:p>
            <a:pPr marL="342900" marR="0" lvl="0" indent="-190500" algn="l" rtl="0">
              <a:spcBef>
                <a:spcPts val="0"/>
              </a:spcBef>
              <a:spcAft>
                <a:spcPts val="0"/>
              </a:spcAft>
              <a:buClr>
                <a:schemeClr val="dk1"/>
              </a:buClr>
              <a:buSzPts val="2400"/>
              <a:buFont typeface="Arial"/>
              <a:buNone/>
            </a:pPr>
            <a:endParaRPr sz="2400" dirty="0">
              <a:solidFill>
                <a:schemeClr val="dk1"/>
              </a:solidFill>
              <a:latin typeface="Arial"/>
              <a:ea typeface="Arial"/>
              <a:cs typeface="Arial"/>
              <a:sym typeface="Arial"/>
            </a:endParaRPr>
          </a:p>
          <a:p>
            <a:pPr marL="457200" marR="0" lvl="0" indent="-457200" algn="l" rtl="0">
              <a:spcBef>
                <a:spcPts val="0"/>
              </a:spcBef>
              <a:spcAft>
                <a:spcPts val="0"/>
              </a:spcAft>
              <a:buClr>
                <a:schemeClr val="dk1"/>
              </a:buClr>
              <a:buSzPts val="2400"/>
              <a:buFont typeface="Calibri"/>
              <a:buAutoNum type="arabicPeriod"/>
            </a:pPr>
            <a:r>
              <a:rPr lang="en-US" sz="2400" dirty="0">
                <a:solidFill>
                  <a:schemeClr val="dk1"/>
                </a:solidFill>
                <a:latin typeface="Arial"/>
                <a:ea typeface="Arial"/>
                <a:cs typeface="Arial"/>
                <a:sym typeface="Arial"/>
              </a:rPr>
              <a:t>We must use good judgement in handling the organizations business</a:t>
            </a:r>
            <a:endParaRPr dirty="0"/>
          </a:p>
          <a:p>
            <a:pPr marL="457200" marR="0" lvl="0" indent="-304800" algn="l" rtl="0">
              <a:spcBef>
                <a:spcPts val="0"/>
              </a:spcBef>
              <a:spcAft>
                <a:spcPts val="0"/>
              </a:spcAft>
              <a:buClr>
                <a:schemeClr val="dk1"/>
              </a:buClr>
              <a:buSzPts val="2400"/>
              <a:buFont typeface="Calibri"/>
              <a:buNone/>
            </a:pPr>
            <a:endParaRPr sz="2400" dirty="0">
              <a:solidFill>
                <a:schemeClr val="dk1"/>
              </a:solidFill>
              <a:latin typeface="Arial"/>
              <a:ea typeface="Arial"/>
              <a:cs typeface="Arial"/>
              <a:sym typeface="Arial"/>
            </a:endParaRPr>
          </a:p>
          <a:p>
            <a:pPr marL="457200" marR="0" lvl="0" indent="-457200" algn="l" rtl="0">
              <a:spcBef>
                <a:spcPts val="0"/>
              </a:spcBef>
              <a:spcAft>
                <a:spcPts val="0"/>
              </a:spcAft>
              <a:buClr>
                <a:schemeClr val="dk1"/>
              </a:buClr>
              <a:buSzPts val="2400"/>
              <a:buFont typeface="Calibri"/>
              <a:buAutoNum type="arabicPeriod"/>
            </a:pPr>
            <a:r>
              <a:rPr lang="en-US" sz="2400" dirty="0">
                <a:solidFill>
                  <a:schemeClr val="dk1"/>
                </a:solidFill>
                <a:latin typeface="Arial"/>
                <a:ea typeface="Arial"/>
                <a:cs typeface="Arial"/>
                <a:sym typeface="Arial"/>
              </a:rPr>
              <a:t>WE must act in the interests of the organization as a whole and not our own self interests</a:t>
            </a:r>
            <a:endParaRPr dirty="0"/>
          </a:p>
          <a:p>
            <a:pPr marL="457200" marR="0" lvl="0" indent="-304800" algn="l" rtl="0">
              <a:spcBef>
                <a:spcPts val="0"/>
              </a:spcBef>
              <a:spcAft>
                <a:spcPts val="0"/>
              </a:spcAft>
              <a:buClr>
                <a:schemeClr val="dk1"/>
              </a:buClr>
              <a:buSzPts val="2400"/>
              <a:buFont typeface="Calibri"/>
              <a:buNone/>
            </a:pPr>
            <a:endParaRPr sz="2400" dirty="0">
              <a:solidFill>
                <a:schemeClr val="dk1"/>
              </a:solidFill>
              <a:latin typeface="Arial"/>
              <a:ea typeface="Arial"/>
              <a:cs typeface="Arial"/>
              <a:sym typeface="Arial"/>
            </a:endParaRPr>
          </a:p>
          <a:p>
            <a:pPr marL="457200" marR="0" lvl="0" indent="-457200" algn="l" rtl="0">
              <a:spcBef>
                <a:spcPts val="0"/>
              </a:spcBef>
              <a:spcAft>
                <a:spcPts val="0"/>
              </a:spcAft>
              <a:buClr>
                <a:schemeClr val="dk1"/>
              </a:buClr>
              <a:buSzPts val="2400"/>
              <a:buFont typeface="Calibri"/>
              <a:buAutoNum type="arabicPeriod"/>
            </a:pPr>
            <a:r>
              <a:rPr lang="en-US" sz="2400" dirty="0">
                <a:solidFill>
                  <a:schemeClr val="dk1"/>
                </a:solidFill>
                <a:latin typeface="Arial"/>
                <a:ea typeface="Arial"/>
                <a:cs typeface="Arial"/>
                <a:sym typeface="Arial"/>
              </a:rPr>
              <a:t>We must follow the rules if we expect others to follow the rules</a:t>
            </a:r>
            <a:endParaRPr dirty="0"/>
          </a:p>
          <a:p>
            <a:pPr marL="0" marR="0" lvl="0" indent="0" algn="l" rtl="0">
              <a:spcBef>
                <a:spcPts val="0"/>
              </a:spcBef>
              <a:spcAft>
                <a:spcPts val="0"/>
              </a:spcAft>
              <a:buNone/>
            </a:pPr>
            <a:endParaRPr sz="2400" dirty="0">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1"/>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9</a:t>
            </a:fld>
            <a:endParaRPr dirty="0"/>
          </a:p>
        </p:txBody>
      </p:sp>
      <p:sp>
        <p:nvSpPr>
          <p:cNvPr id="109" name="Google Shape;109;p11"/>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Statement of VFW Policy</a:t>
            </a:r>
            <a:endParaRPr dirty="0"/>
          </a:p>
        </p:txBody>
      </p:sp>
      <p:sp>
        <p:nvSpPr>
          <p:cNvPr id="110" name="Google Shape;110;p11"/>
          <p:cNvSpPr txBox="1"/>
          <p:nvPr/>
        </p:nvSpPr>
        <p:spPr>
          <a:xfrm>
            <a:off x="215153" y="1458496"/>
            <a:ext cx="8561099" cy="415498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dirty="0">
                <a:solidFill>
                  <a:schemeClr val="dk1"/>
                </a:solidFill>
                <a:latin typeface="Arial"/>
                <a:ea typeface="Arial"/>
                <a:cs typeface="Arial"/>
                <a:sym typeface="Arial"/>
              </a:rPr>
              <a:t>In adopting rules and regulations for the operation, management and control of clubs and/or canteens, the following four </a:t>
            </a:r>
            <a:r>
              <a:rPr lang="en-US" sz="2400" b="1" u="sng" dirty="0">
                <a:solidFill>
                  <a:schemeClr val="dk1"/>
                </a:solidFill>
                <a:latin typeface="Arial"/>
                <a:ea typeface="Arial"/>
                <a:cs typeface="Arial"/>
                <a:sym typeface="Arial"/>
              </a:rPr>
              <a:t>PROVISIONS</a:t>
            </a:r>
            <a:r>
              <a:rPr lang="en-US" sz="2400" dirty="0">
                <a:solidFill>
                  <a:schemeClr val="dk1"/>
                </a:solidFill>
                <a:latin typeface="Arial"/>
                <a:ea typeface="Arial"/>
                <a:cs typeface="Arial"/>
                <a:sym typeface="Arial"/>
              </a:rPr>
              <a:t> of the National Bylaws </a:t>
            </a:r>
            <a:r>
              <a:rPr lang="en-US" sz="2400" b="1" u="sng" dirty="0">
                <a:solidFill>
                  <a:schemeClr val="dk1"/>
                </a:solidFill>
                <a:latin typeface="Arial"/>
                <a:ea typeface="Arial"/>
                <a:cs typeface="Arial"/>
                <a:sym typeface="Arial"/>
              </a:rPr>
              <a:t>MUST BE </a:t>
            </a:r>
            <a:r>
              <a:rPr lang="en-US" sz="2400" dirty="0">
                <a:solidFill>
                  <a:schemeClr val="dk1"/>
                </a:solidFill>
                <a:latin typeface="Arial"/>
                <a:ea typeface="Arial"/>
                <a:cs typeface="Arial"/>
                <a:sym typeface="Arial"/>
              </a:rPr>
              <a:t>adhered to:</a:t>
            </a:r>
            <a:endParaRPr dirty="0"/>
          </a:p>
          <a:p>
            <a:pPr marL="342900" marR="0" lvl="0" indent="-190500" algn="l" rtl="0">
              <a:spcBef>
                <a:spcPts val="0"/>
              </a:spcBef>
              <a:spcAft>
                <a:spcPts val="0"/>
              </a:spcAft>
              <a:buClr>
                <a:schemeClr val="dk1"/>
              </a:buClr>
              <a:buSzPts val="2400"/>
              <a:buFont typeface="Arial"/>
              <a:buNone/>
            </a:pPr>
            <a:endParaRPr sz="2400" dirty="0">
              <a:solidFill>
                <a:schemeClr val="dk1"/>
              </a:solidFill>
              <a:latin typeface="Arial"/>
              <a:ea typeface="Arial"/>
              <a:cs typeface="Arial"/>
              <a:sym typeface="Arial"/>
            </a:endParaRPr>
          </a:p>
          <a:p>
            <a:pPr marL="0" marR="0" lvl="0" indent="0" algn="l" rtl="0">
              <a:spcBef>
                <a:spcPts val="0"/>
              </a:spcBef>
              <a:spcAft>
                <a:spcPts val="0"/>
              </a:spcAft>
              <a:buNone/>
            </a:pPr>
            <a:r>
              <a:rPr lang="en-US" sz="2400" dirty="0">
                <a:solidFill>
                  <a:schemeClr val="dk1"/>
                </a:solidFill>
                <a:latin typeface="Arial"/>
                <a:ea typeface="Arial"/>
                <a:cs typeface="Arial"/>
                <a:sym typeface="Arial"/>
              </a:rPr>
              <a:t>1.  Any activity, clubroom, holding company or unit sponsored, conducted or operated by, for or in behalf or a Post, Incorporated separately from the Post or Unincorporated, shall be at all times under the direct control of the post and all funds derived therefrom shall be at all times under the </a:t>
            </a:r>
            <a:r>
              <a:rPr lang="en-US" sz="2400" b="1" u="sng" dirty="0">
                <a:solidFill>
                  <a:schemeClr val="dk1"/>
                </a:solidFill>
                <a:latin typeface="Arial"/>
                <a:ea typeface="Arial"/>
                <a:cs typeface="Arial"/>
                <a:sym typeface="Arial"/>
              </a:rPr>
              <a:t>DIRECT CONTROL OF THE POST</a:t>
            </a:r>
            <a:endParaRPr dirty="0"/>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796</Words>
  <Application>Microsoft Macintosh PowerPoint</Application>
  <PresentationFormat>On-screen Show (4:3)</PresentationFormat>
  <Paragraphs>104</Paragraphs>
  <Slides>13</Slides>
  <Notes>13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Times New Roman</vt:lpstr>
      <vt:lpstr>Calibri</vt:lpstr>
      <vt:lpstr>Office Theme</vt:lpstr>
      <vt:lpstr>Custom Design</vt:lpstr>
      <vt:lpstr>PowerPoint Presentation</vt:lpstr>
      <vt:lpstr>Officer Duties &amp; Legal Issues</vt:lpstr>
      <vt:lpstr>Fiduciary Duties</vt:lpstr>
      <vt:lpstr>Fiduciary Duties (cont.)</vt:lpstr>
      <vt:lpstr>Duty of Care</vt:lpstr>
      <vt:lpstr>Duty of Loyalty</vt:lpstr>
      <vt:lpstr>Duty of Obedience</vt:lpstr>
      <vt:lpstr>Common Sense Rule</vt:lpstr>
      <vt:lpstr>Statement of VFW Policy</vt:lpstr>
      <vt:lpstr>Statement of VFW Policy</vt:lpstr>
      <vt:lpstr>Statement of VFW Policy</vt:lpstr>
      <vt:lpstr>Financial Planning &amp; Legal Issues</vt:lpstr>
      <vt:lpstr>Rules of Guidance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Monica Levy</dc:creator>
  <cp:lastModifiedBy>Robert Schmidbauer</cp:lastModifiedBy>
  <cp:revision>4</cp:revision>
  <dcterms:created xsi:type="dcterms:W3CDTF">2018-09-13T15:53:27Z</dcterms:created>
  <dcterms:modified xsi:type="dcterms:W3CDTF">2023-08-21T22:44:30Z</dcterms:modified>
</cp:coreProperties>
</file>