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0" r:id="rId2"/>
  </p:sldMasterIdLst>
  <p:notesMasterIdLst>
    <p:notesMasterId r:id="rId13"/>
  </p:notesMasterIdLst>
  <p:sldIdLst>
    <p:sldId id="285" r:id="rId3"/>
    <p:sldId id="286" r:id="rId4"/>
    <p:sldId id="287" r:id="rId5"/>
    <p:sldId id="288" r:id="rId6"/>
    <p:sldId id="289" r:id="rId7"/>
    <p:sldId id="290" r:id="rId8"/>
    <p:sldId id="291" r:id="rId9"/>
    <p:sldId id="292" r:id="rId10"/>
    <p:sldId id="293" r:id="rId11"/>
    <p:sldId id="294" r:id="rId12"/>
  </p:sldIdLst>
  <p:sldSz cx="9144000" cy="6858000" type="screen4x3"/>
  <p:notesSz cx="7023100" cy="9309100"/>
  <p:embeddedFontLst>
    <p:embeddedFont>
      <p:font typeface="Calibri" panose="020F0502020204030204" pitchFamily="34" charset="0"/>
      <p:regular r:id="rId14"/>
      <p:bold r:id="rId15"/>
      <p:italic r:id="rId16"/>
      <p:boldItalic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82" roundtripDataSignature="AMtx7mjVr20JU8CneerIhif66sWVNIbP8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085"/>
    <p:restoredTop sz="94694"/>
  </p:normalViewPr>
  <p:slideViewPr>
    <p:cSldViewPr snapToGrid="0">
      <p:cViewPr varScale="1">
        <p:scale>
          <a:sx n="121" d="100"/>
          <a:sy n="121" d="100"/>
        </p:scale>
        <p:origin x="130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85" Type="http://schemas.openxmlformats.org/officeDocument/2006/relationships/theme" Target="theme/theme1.xml"/><Relationship Id="rId3" Type="http://schemas.openxmlformats.org/officeDocument/2006/relationships/slide" Target="slides/slide1.xml"/><Relationship Id="rId8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font" Target="fonts/font4.fntdata"/><Relationship Id="rId2" Type="http://schemas.openxmlformats.org/officeDocument/2006/relationships/slideMaster" Target="slideMasters/slideMaster2.xml"/><Relationship Id="rId16" Type="http://schemas.openxmlformats.org/officeDocument/2006/relationships/font" Target="fonts/font3.fntdata"/><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font" Target="fonts/font2.fntdata"/><Relationship Id="rId82" Type="http://customschemas.google.com/relationships/presentationmetadata" Target="metadata"/><Relationship Id="rId10" Type="http://schemas.openxmlformats.org/officeDocument/2006/relationships/slide" Target="slides/slide8.xml"/><Relationship Id="rId86"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font" Target="fonts/font1.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43343" cy="467072"/>
          </a:xfrm>
          <a:prstGeom prst="rect">
            <a:avLst/>
          </a:prstGeom>
          <a:noFill/>
          <a:ln>
            <a:noFill/>
          </a:ln>
        </p:spPr>
        <p:txBody>
          <a:bodyPr spcFirstLastPara="1" wrap="square" lIns="93300" tIns="46650" rIns="93300" bIns="4665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4" name="Google Shape;4;n"/>
          <p:cNvSpPr txBox="1">
            <a:spLocks noGrp="1"/>
          </p:cNvSpPr>
          <p:nvPr>
            <p:ph type="dt" idx="10"/>
          </p:nvPr>
        </p:nvSpPr>
        <p:spPr>
          <a:xfrm>
            <a:off x="3978132" y="0"/>
            <a:ext cx="3043343" cy="467072"/>
          </a:xfrm>
          <a:prstGeom prst="rect">
            <a:avLst/>
          </a:prstGeom>
          <a:noFill/>
          <a:ln>
            <a:noFill/>
          </a:ln>
        </p:spPr>
        <p:txBody>
          <a:bodyPr spcFirstLastPara="1" wrap="square" lIns="93300" tIns="46650" rIns="93300" bIns="4665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 name="Google Shape;5;n"/>
          <p:cNvSpPr>
            <a:spLocks noGrp="1" noRot="1" noChangeAspect="1"/>
          </p:cNvSpPr>
          <p:nvPr>
            <p:ph type="sldImg" idx="3"/>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2310" y="4480004"/>
            <a:ext cx="5618480" cy="3665458"/>
          </a:xfrm>
          <a:prstGeom prst="rect">
            <a:avLst/>
          </a:prstGeom>
          <a:noFill/>
          <a:ln>
            <a:noFill/>
          </a:ln>
        </p:spPr>
        <p:txBody>
          <a:bodyPr spcFirstLastPara="1" wrap="square" lIns="93300" tIns="46650" rIns="93300" bIns="4665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42030"/>
            <a:ext cx="3043343" cy="467071"/>
          </a:xfrm>
          <a:prstGeom prst="rect">
            <a:avLst/>
          </a:prstGeom>
          <a:noFill/>
          <a:ln>
            <a:noFill/>
          </a:ln>
        </p:spPr>
        <p:txBody>
          <a:bodyPr spcFirstLastPara="1" wrap="square" lIns="93300" tIns="46650" rIns="93300" bIns="4665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8" name="Google Shape;8;n"/>
          <p:cNvSpPr txBox="1">
            <a:spLocks noGrp="1"/>
          </p:cNvSpPr>
          <p:nvPr>
            <p:ph type="sldNum" idx="12"/>
          </p:nvPr>
        </p:nvSpPr>
        <p:spPr>
          <a:xfrm>
            <a:off x="3978132" y="8842030"/>
            <a:ext cx="3043343" cy="467071"/>
          </a:xfrm>
          <a:prstGeom prst="rect">
            <a:avLst/>
          </a:prstGeom>
          <a:noFill/>
          <a:ln>
            <a:noFill/>
          </a:ln>
        </p:spPr>
        <p:txBody>
          <a:bodyPr spcFirstLastPara="1" wrap="square" lIns="93300" tIns="46650" rIns="93300" bIns="4665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dirty="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p30:notes"/>
          <p:cNvSpPr txBox="1">
            <a:spLocks noGrp="1"/>
          </p:cNvSpPr>
          <p:nvPr>
            <p:ph type="body" idx="1"/>
          </p:nvPr>
        </p:nvSpPr>
        <p:spPr>
          <a:xfrm>
            <a:off x="702310" y="4480004"/>
            <a:ext cx="5618480" cy="3665458"/>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251" name="Google Shape;251;p30: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1"/>
        <p:cNvGrpSpPr/>
        <p:nvPr/>
      </p:nvGrpSpPr>
      <p:grpSpPr>
        <a:xfrm>
          <a:off x="0" y="0"/>
          <a:ext cx="0" cy="0"/>
          <a:chOff x="0" y="0"/>
          <a:chExt cx="0" cy="0"/>
        </a:xfrm>
      </p:grpSpPr>
      <p:sp>
        <p:nvSpPr>
          <p:cNvPr id="312" name="Google Shape;312;p39:notes"/>
          <p:cNvSpPr txBox="1">
            <a:spLocks noGrp="1"/>
          </p:cNvSpPr>
          <p:nvPr>
            <p:ph type="body" idx="1"/>
          </p:nvPr>
        </p:nvSpPr>
        <p:spPr>
          <a:xfrm>
            <a:off x="702310" y="4480004"/>
            <a:ext cx="5618480" cy="3665458"/>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313" name="Google Shape;313;p39: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p31:notes"/>
          <p:cNvSpPr txBox="1">
            <a:spLocks noGrp="1"/>
          </p:cNvSpPr>
          <p:nvPr>
            <p:ph type="body" idx="1"/>
          </p:nvPr>
        </p:nvSpPr>
        <p:spPr>
          <a:xfrm>
            <a:off x="702310" y="4480004"/>
            <a:ext cx="5618480" cy="3665458"/>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256" name="Google Shape;256;p31: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Google Shape;262;p32:notes"/>
          <p:cNvSpPr txBox="1">
            <a:spLocks noGrp="1"/>
          </p:cNvSpPr>
          <p:nvPr>
            <p:ph type="body" idx="1"/>
          </p:nvPr>
        </p:nvSpPr>
        <p:spPr>
          <a:xfrm>
            <a:off x="702310" y="4480004"/>
            <a:ext cx="5618480" cy="3665458"/>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263" name="Google Shape;263;p32: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
        <p:cNvGrpSpPr/>
        <p:nvPr/>
      </p:nvGrpSpPr>
      <p:grpSpPr>
        <a:xfrm>
          <a:off x="0" y="0"/>
          <a:ext cx="0" cy="0"/>
          <a:chOff x="0" y="0"/>
          <a:chExt cx="0" cy="0"/>
        </a:xfrm>
      </p:grpSpPr>
      <p:sp>
        <p:nvSpPr>
          <p:cNvPr id="269" name="Google Shape;269;p33:notes"/>
          <p:cNvSpPr txBox="1">
            <a:spLocks noGrp="1"/>
          </p:cNvSpPr>
          <p:nvPr>
            <p:ph type="body" idx="1"/>
          </p:nvPr>
        </p:nvSpPr>
        <p:spPr>
          <a:xfrm>
            <a:off x="702310" y="4480004"/>
            <a:ext cx="5618480" cy="3665458"/>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270" name="Google Shape;270;p33: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Google Shape;277;p34:notes"/>
          <p:cNvSpPr txBox="1">
            <a:spLocks noGrp="1"/>
          </p:cNvSpPr>
          <p:nvPr>
            <p:ph type="body" idx="1"/>
          </p:nvPr>
        </p:nvSpPr>
        <p:spPr>
          <a:xfrm>
            <a:off x="702310" y="4480004"/>
            <a:ext cx="5618480" cy="3665458"/>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278" name="Google Shape;278;p34: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Google Shape;284;p35:notes"/>
          <p:cNvSpPr txBox="1">
            <a:spLocks noGrp="1"/>
          </p:cNvSpPr>
          <p:nvPr>
            <p:ph type="body" idx="1"/>
          </p:nvPr>
        </p:nvSpPr>
        <p:spPr>
          <a:xfrm>
            <a:off x="702310" y="4480004"/>
            <a:ext cx="5618480" cy="3665458"/>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285" name="Google Shape;285;p35: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p36:notes"/>
          <p:cNvSpPr txBox="1">
            <a:spLocks noGrp="1"/>
          </p:cNvSpPr>
          <p:nvPr>
            <p:ph type="body" idx="1"/>
          </p:nvPr>
        </p:nvSpPr>
        <p:spPr>
          <a:xfrm>
            <a:off x="702310" y="4480004"/>
            <a:ext cx="5618480" cy="3665458"/>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292" name="Google Shape;292;p36: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p37:notes"/>
          <p:cNvSpPr txBox="1">
            <a:spLocks noGrp="1"/>
          </p:cNvSpPr>
          <p:nvPr>
            <p:ph type="body" idx="1"/>
          </p:nvPr>
        </p:nvSpPr>
        <p:spPr>
          <a:xfrm>
            <a:off x="702310" y="4480004"/>
            <a:ext cx="5618480" cy="3665458"/>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299" name="Google Shape;299;p37: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Google Shape;305;p38:notes"/>
          <p:cNvSpPr txBox="1">
            <a:spLocks noGrp="1"/>
          </p:cNvSpPr>
          <p:nvPr>
            <p:ph type="body" idx="1"/>
          </p:nvPr>
        </p:nvSpPr>
        <p:spPr>
          <a:xfrm>
            <a:off x="702310" y="4480004"/>
            <a:ext cx="5618480" cy="3665458"/>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306" name="Google Shape;306;p38:notes"/>
          <p:cNvSpPr>
            <a:spLocks noGrp="1" noRot="1" noChangeAspect="1"/>
          </p:cNvSpPr>
          <p:nvPr>
            <p:ph type="sldImg" idx="2"/>
          </p:nvPr>
        </p:nvSpPr>
        <p:spPr>
          <a:xfrm>
            <a:off x="1417638" y="1163638"/>
            <a:ext cx="4187825" cy="3141662"/>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3"/>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19"/>
        <p:cNvGrpSpPr/>
        <p:nvPr/>
      </p:nvGrpSpPr>
      <p:grpSpPr>
        <a:xfrm>
          <a:off x="0" y="0"/>
          <a:ext cx="0" cy="0"/>
          <a:chOff x="0" y="0"/>
          <a:chExt cx="0" cy="0"/>
        </a:xfrm>
      </p:grpSpPr>
      <p:sp>
        <p:nvSpPr>
          <p:cNvPr id="20" name="Google Shape;20;p66"/>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
        <p:nvSpPr>
          <p:cNvPr id="21" name="Google Shape;21;p66"/>
          <p:cNvSpPr>
            <a:spLocks noGrp="1"/>
          </p:cNvSpPr>
          <p:nvPr>
            <p:ph type="chart" idx="2"/>
          </p:nvPr>
        </p:nvSpPr>
        <p:spPr>
          <a:xfrm>
            <a:off x="645459" y="1515035"/>
            <a:ext cx="7869891" cy="4661928"/>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R="0" lvl="1" algn="l" rtl="0">
              <a:lnSpc>
                <a:spcPct val="90000"/>
              </a:lnSpc>
              <a:spcBef>
                <a:spcPts val="500"/>
              </a:spcBef>
              <a:spcAft>
                <a:spcPts val="0"/>
              </a:spcAft>
              <a:buClr>
                <a:schemeClr val="dk1"/>
              </a:buClr>
              <a:buSzPts val="2800"/>
              <a:buFont typeface="Arial"/>
              <a:buChar char="•"/>
              <a:defRPr sz="2800" b="0" i="0" u="none" strike="noStrike" cap="none">
                <a:solidFill>
                  <a:schemeClr val="dk1"/>
                </a:solidFill>
                <a:latin typeface="Times New Roman"/>
                <a:ea typeface="Times New Roman"/>
                <a:cs typeface="Times New Roman"/>
                <a:sym typeface="Times New Roman"/>
              </a:defRPr>
            </a:lvl2pPr>
            <a:lvl3pPr marR="0" lvl="2"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Times New Roman"/>
                <a:ea typeface="Times New Roman"/>
                <a:cs typeface="Times New Roman"/>
                <a:sym typeface="Times New Roman"/>
              </a:defRPr>
            </a:lvl3pPr>
            <a:lvl4pPr marR="0" lvl="3"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Times New Roman"/>
                <a:ea typeface="Times New Roman"/>
                <a:cs typeface="Times New Roman"/>
                <a:sym typeface="Times New Roman"/>
              </a:defRPr>
            </a:lvl4pPr>
            <a:lvl5pPr marR="0" lvl="4"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Times New Roman"/>
                <a:ea typeface="Times New Roman"/>
                <a:cs typeface="Times New Roman"/>
                <a:sym typeface="Times New Roman"/>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dirty="0"/>
          </a:p>
        </p:txBody>
      </p:sp>
      <p:sp>
        <p:nvSpPr>
          <p:cNvPr id="22" name="Google Shape;22;p66"/>
          <p:cNvSpPr txBox="1">
            <a:spLocks noGrp="1"/>
          </p:cNvSpPr>
          <p:nvPr>
            <p:ph type="title"/>
          </p:nvPr>
        </p:nvSpPr>
        <p:spPr>
          <a:xfrm>
            <a:off x="215153" y="134472"/>
            <a:ext cx="6338048" cy="981732"/>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3"/>
        <p:cNvGrpSpPr/>
        <p:nvPr/>
      </p:nvGrpSpPr>
      <p:grpSpPr>
        <a:xfrm>
          <a:off x="0" y="0"/>
          <a:ext cx="0" cy="0"/>
          <a:chOff x="0" y="0"/>
          <a:chExt cx="0" cy="0"/>
        </a:xfrm>
      </p:grpSpPr>
      <p:sp>
        <p:nvSpPr>
          <p:cNvPr id="24" name="Google Shape;24;p67"/>
          <p:cNvSpPr txBox="1">
            <a:spLocks noGrp="1"/>
          </p:cNvSpPr>
          <p:nvPr>
            <p:ph type="body" idx="1"/>
          </p:nvPr>
        </p:nvSpPr>
        <p:spPr>
          <a:xfrm>
            <a:off x="628650" y="1393236"/>
            <a:ext cx="7886700" cy="4882058"/>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lnSpc>
                <a:spcPct val="90000"/>
              </a:lnSpc>
              <a:spcBef>
                <a:spcPts val="5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5" name="Google Shape;25;p67"/>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a:solidFill>
                  <a:srgbClr val="888888"/>
                </a:solidFill>
                <a:latin typeface="Arial"/>
                <a:ea typeface="Arial"/>
                <a:cs typeface="Arial"/>
                <a:sym typeface="Arial"/>
              </a:defRPr>
            </a:lvl1pPr>
            <a:lvl2pPr marL="0" lvl="1" indent="0" algn="r">
              <a:spcBef>
                <a:spcPts val="0"/>
              </a:spcBef>
              <a:buNone/>
              <a:defRPr sz="1200">
                <a:solidFill>
                  <a:srgbClr val="888888"/>
                </a:solidFill>
                <a:latin typeface="Arial"/>
                <a:ea typeface="Arial"/>
                <a:cs typeface="Arial"/>
                <a:sym typeface="Arial"/>
              </a:defRPr>
            </a:lvl2pPr>
            <a:lvl3pPr marL="0" lvl="2" indent="0" algn="r">
              <a:spcBef>
                <a:spcPts val="0"/>
              </a:spcBef>
              <a:buNone/>
              <a:defRPr sz="1200">
                <a:solidFill>
                  <a:srgbClr val="888888"/>
                </a:solidFill>
                <a:latin typeface="Arial"/>
                <a:ea typeface="Arial"/>
                <a:cs typeface="Arial"/>
                <a:sym typeface="Arial"/>
              </a:defRPr>
            </a:lvl3pPr>
            <a:lvl4pPr marL="0" lvl="3" indent="0" algn="r">
              <a:spcBef>
                <a:spcPts val="0"/>
              </a:spcBef>
              <a:buNone/>
              <a:defRPr sz="1200">
                <a:solidFill>
                  <a:srgbClr val="888888"/>
                </a:solidFill>
                <a:latin typeface="Arial"/>
                <a:ea typeface="Arial"/>
                <a:cs typeface="Arial"/>
                <a:sym typeface="Arial"/>
              </a:defRPr>
            </a:lvl4pPr>
            <a:lvl5pPr marL="0" lvl="4" indent="0" algn="r">
              <a:spcBef>
                <a:spcPts val="0"/>
              </a:spcBef>
              <a:buNone/>
              <a:defRPr sz="1200">
                <a:solidFill>
                  <a:srgbClr val="888888"/>
                </a:solidFill>
                <a:latin typeface="Arial"/>
                <a:ea typeface="Arial"/>
                <a:cs typeface="Arial"/>
                <a:sym typeface="Arial"/>
              </a:defRPr>
            </a:lvl5pPr>
            <a:lvl6pPr marL="0" lvl="5" indent="0" algn="r">
              <a:spcBef>
                <a:spcPts val="0"/>
              </a:spcBef>
              <a:buNone/>
              <a:defRPr sz="1200">
                <a:solidFill>
                  <a:srgbClr val="888888"/>
                </a:solidFill>
                <a:latin typeface="Arial"/>
                <a:ea typeface="Arial"/>
                <a:cs typeface="Arial"/>
                <a:sym typeface="Arial"/>
              </a:defRPr>
            </a:lvl6pPr>
            <a:lvl7pPr marL="0" lvl="6" indent="0" algn="r">
              <a:spcBef>
                <a:spcPts val="0"/>
              </a:spcBef>
              <a:buNone/>
              <a:defRPr sz="1200">
                <a:solidFill>
                  <a:srgbClr val="888888"/>
                </a:solidFill>
                <a:latin typeface="Arial"/>
                <a:ea typeface="Arial"/>
                <a:cs typeface="Arial"/>
                <a:sym typeface="Arial"/>
              </a:defRPr>
            </a:lvl7pPr>
            <a:lvl8pPr marL="0" lvl="7" indent="0" algn="r">
              <a:spcBef>
                <a:spcPts val="0"/>
              </a:spcBef>
              <a:buNone/>
              <a:defRPr sz="1200">
                <a:solidFill>
                  <a:srgbClr val="888888"/>
                </a:solidFill>
                <a:latin typeface="Arial"/>
                <a:ea typeface="Arial"/>
                <a:cs typeface="Arial"/>
                <a:sym typeface="Arial"/>
              </a:defRPr>
            </a:lvl8pPr>
            <a:lvl9pPr marL="0" lvl="8" indent="0" algn="r">
              <a:spcBef>
                <a:spcPts val="0"/>
              </a:spcBef>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
        <p:nvSpPr>
          <p:cNvPr id="26" name="Google Shape;26;p67"/>
          <p:cNvSpPr txBox="1">
            <a:spLocks noGrp="1"/>
          </p:cNvSpPr>
          <p:nvPr>
            <p:ph type="title"/>
          </p:nvPr>
        </p:nvSpPr>
        <p:spPr>
          <a:xfrm>
            <a:off x="215153" y="134472"/>
            <a:ext cx="6338048" cy="981732"/>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27"/>
        <p:cNvGrpSpPr/>
        <p:nvPr/>
      </p:nvGrpSpPr>
      <p:grpSpPr>
        <a:xfrm>
          <a:off x="0" y="0"/>
          <a:ext cx="0" cy="0"/>
          <a:chOff x="0" y="0"/>
          <a:chExt cx="0" cy="0"/>
        </a:xfrm>
      </p:grpSpPr>
      <p:sp>
        <p:nvSpPr>
          <p:cNvPr id="28" name="Google Shape;28;p68"/>
          <p:cNvSpPr txBox="1">
            <a:spLocks noGrp="1"/>
          </p:cNvSpPr>
          <p:nvPr>
            <p:ph type="body" idx="1"/>
          </p:nvPr>
        </p:nvSpPr>
        <p:spPr>
          <a:xfrm>
            <a:off x="628650" y="1458072"/>
            <a:ext cx="3867150" cy="4808257"/>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lnSpc>
                <a:spcPct val="90000"/>
              </a:lnSpc>
              <a:spcBef>
                <a:spcPts val="5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29" name="Google Shape;29;p68"/>
          <p:cNvSpPr txBox="1">
            <a:spLocks noGrp="1"/>
          </p:cNvSpPr>
          <p:nvPr>
            <p:ph type="body" idx="2"/>
          </p:nvPr>
        </p:nvSpPr>
        <p:spPr>
          <a:xfrm>
            <a:off x="4648200" y="1458073"/>
            <a:ext cx="3867150" cy="4790328"/>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lnSpc>
                <a:spcPct val="90000"/>
              </a:lnSpc>
              <a:spcBef>
                <a:spcPts val="5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0" name="Google Shape;30;p68"/>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
        <p:nvSpPr>
          <p:cNvPr id="31" name="Google Shape;31;p68"/>
          <p:cNvSpPr txBox="1">
            <a:spLocks noGrp="1"/>
          </p:cNvSpPr>
          <p:nvPr>
            <p:ph type="title"/>
          </p:nvPr>
        </p:nvSpPr>
        <p:spPr>
          <a:xfrm>
            <a:off x="215153" y="134472"/>
            <a:ext cx="6338048" cy="981732"/>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Blank">
  <p:cSld name="1_Blank">
    <p:spTree>
      <p:nvGrpSpPr>
        <p:cNvPr id="1" name="Shape 32"/>
        <p:cNvGrpSpPr/>
        <p:nvPr/>
      </p:nvGrpSpPr>
      <p:grpSpPr>
        <a:xfrm>
          <a:off x="0" y="0"/>
          <a:ext cx="0" cy="0"/>
          <a:chOff x="0" y="0"/>
          <a:chExt cx="0" cy="0"/>
        </a:xfrm>
      </p:grpSpPr>
      <p:sp>
        <p:nvSpPr>
          <p:cNvPr id="33" name="Google Shape;33;p69"/>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
        <p:nvSpPr>
          <p:cNvPr id="34" name="Google Shape;34;p69"/>
          <p:cNvSpPr>
            <a:spLocks noGrp="1"/>
          </p:cNvSpPr>
          <p:nvPr>
            <p:ph type="tbl" idx="2"/>
          </p:nvPr>
        </p:nvSpPr>
        <p:spPr>
          <a:xfrm>
            <a:off x="609600" y="1524000"/>
            <a:ext cx="7905749" cy="47244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35" name="Google Shape;35;p69"/>
          <p:cNvSpPr txBox="1">
            <a:spLocks noGrp="1"/>
          </p:cNvSpPr>
          <p:nvPr>
            <p:ph type="title"/>
          </p:nvPr>
        </p:nvSpPr>
        <p:spPr>
          <a:xfrm>
            <a:off x="215153" y="134472"/>
            <a:ext cx="6338048" cy="981732"/>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36"/>
        <p:cNvGrpSpPr/>
        <p:nvPr/>
      </p:nvGrpSpPr>
      <p:grpSpPr>
        <a:xfrm>
          <a:off x="0" y="0"/>
          <a:ext cx="0" cy="0"/>
          <a:chOff x="0" y="0"/>
          <a:chExt cx="0" cy="0"/>
        </a:xfrm>
      </p:grpSpPr>
      <p:sp>
        <p:nvSpPr>
          <p:cNvPr id="37" name="Google Shape;37;p70"/>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
        <p:nvSpPr>
          <p:cNvPr id="38" name="Google Shape;38;p70"/>
          <p:cNvSpPr txBox="1">
            <a:spLocks noGrp="1"/>
          </p:cNvSpPr>
          <p:nvPr>
            <p:ph type="title"/>
          </p:nvPr>
        </p:nvSpPr>
        <p:spPr>
          <a:xfrm>
            <a:off x="215153" y="134472"/>
            <a:ext cx="6338048" cy="981732"/>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theme" Target="../theme/theme2.xml"/><Relationship Id="rId5" Type="http://schemas.openxmlformats.org/officeDocument/2006/relationships/slideLayout" Target="../slideLayouts/slideLayout6.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63"/>
          <p:cNvSpPr/>
          <p:nvPr/>
        </p:nvSpPr>
        <p:spPr>
          <a:xfrm>
            <a:off x="0" y="0"/>
            <a:ext cx="9144000" cy="68580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pic>
        <p:nvPicPr>
          <p:cNvPr id="11" name="Google Shape;11;p63"/>
          <p:cNvPicPr preferRelativeResize="0"/>
          <p:nvPr/>
        </p:nvPicPr>
        <p:blipFill rotWithShape="1">
          <a:blip r:embed="rId3">
            <a:alphaModFix/>
          </a:blip>
          <a:srcRect l="28941"/>
          <a:stretch/>
        </p:blipFill>
        <p:spPr>
          <a:xfrm>
            <a:off x="1" y="0"/>
            <a:ext cx="3859110" cy="6858000"/>
          </a:xfrm>
          <a:prstGeom prst="rect">
            <a:avLst/>
          </a:prstGeom>
          <a:noFill/>
          <a:ln>
            <a:noFill/>
          </a:ln>
        </p:spPr>
      </p:pic>
      <p:pic>
        <p:nvPicPr>
          <p:cNvPr id="12" name="Google Shape;12;p63"/>
          <p:cNvPicPr preferRelativeResize="0"/>
          <p:nvPr/>
        </p:nvPicPr>
        <p:blipFill rotWithShape="1">
          <a:blip r:embed="rId4">
            <a:alphaModFix/>
          </a:blip>
          <a:srcRect/>
          <a:stretch/>
        </p:blipFill>
        <p:spPr>
          <a:xfrm>
            <a:off x="4854401" y="623548"/>
            <a:ext cx="3494500" cy="1221785"/>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
        <p:cNvGrpSpPr/>
        <p:nvPr/>
      </p:nvGrpSpPr>
      <p:grpSpPr>
        <a:xfrm>
          <a:off x="0" y="0"/>
          <a:ext cx="0" cy="0"/>
          <a:chOff x="0" y="0"/>
          <a:chExt cx="0" cy="0"/>
        </a:xfrm>
      </p:grpSpPr>
      <p:sp>
        <p:nvSpPr>
          <p:cNvPr id="15" name="Google Shape;15;p65"/>
          <p:cNvSpPr/>
          <p:nvPr/>
        </p:nvSpPr>
        <p:spPr>
          <a:xfrm>
            <a:off x="0" y="1252728"/>
            <a:ext cx="9144000" cy="5605272"/>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6" name="Google Shape;16;p65"/>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Arial"/>
                <a:ea typeface="Arial"/>
                <a:cs typeface="Arial"/>
                <a:sym typeface="Arial"/>
              </a:defRPr>
            </a:lvl1pPr>
            <a:lvl2pPr marL="0" marR="0" lvl="1" indent="0" algn="r" rtl="0">
              <a:spcBef>
                <a:spcPts val="0"/>
              </a:spcBef>
              <a:buNone/>
              <a:defRPr sz="1200" b="0" i="0" u="none" strike="noStrike" cap="none">
                <a:solidFill>
                  <a:srgbClr val="888888"/>
                </a:solidFill>
                <a:latin typeface="Arial"/>
                <a:ea typeface="Arial"/>
                <a:cs typeface="Arial"/>
                <a:sym typeface="Arial"/>
              </a:defRPr>
            </a:lvl2pPr>
            <a:lvl3pPr marL="0" marR="0" lvl="2" indent="0" algn="r" rtl="0">
              <a:spcBef>
                <a:spcPts val="0"/>
              </a:spcBef>
              <a:buNone/>
              <a:defRPr sz="1200" b="0" i="0" u="none" strike="noStrike" cap="none">
                <a:solidFill>
                  <a:srgbClr val="888888"/>
                </a:solidFill>
                <a:latin typeface="Arial"/>
                <a:ea typeface="Arial"/>
                <a:cs typeface="Arial"/>
                <a:sym typeface="Arial"/>
              </a:defRPr>
            </a:lvl3pPr>
            <a:lvl4pPr marL="0" marR="0" lvl="3" indent="0" algn="r" rtl="0">
              <a:spcBef>
                <a:spcPts val="0"/>
              </a:spcBef>
              <a:buNone/>
              <a:defRPr sz="1200" b="0" i="0" u="none" strike="noStrike" cap="none">
                <a:solidFill>
                  <a:srgbClr val="888888"/>
                </a:solidFill>
                <a:latin typeface="Arial"/>
                <a:ea typeface="Arial"/>
                <a:cs typeface="Arial"/>
                <a:sym typeface="Arial"/>
              </a:defRPr>
            </a:lvl4pPr>
            <a:lvl5pPr marL="0" marR="0" lvl="4" indent="0" algn="r" rtl="0">
              <a:spcBef>
                <a:spcPts val="0"/>
              </a:spcBef>
              <a:buNone/>
              <a:defRPr sz="1200" b="0" i="0" u="none" strike="noStrike" cap="none">
                <a:solidFill>
                  <a:srgbClr val="888888"/>
                </a:solidFill>
                <a:latin typeface="Arial"/>
                <a:ea typeface="Arial"/>
                <a:cs typeface="Arial"/>
                <a:sym typeface="Arial"/>
              </a:defRPr>
            </a:lvl5pPr>
            <a:lvl6pPr marL="0" marR="0" lvl="5" indent="0" algn="r" rtl="0">
              <a:spcBef>
                <a:spcPts val="0"/>
              </a:spcBef>
              <a:buNone/>
              <a:defRPr sz="1200" b="0" i="0" u="none" strike="noStrike" cap="none">
                <a:solidFill>
                  <a:srgbClr val="888888"/>
                </a:solidFill>
                <a:latin typeface="Arial"/>
                <a:ea typeface="Arial"/>
                <a:cs typeface="Arial"/>
                <a:sym typeface="Arial"/>
              </a:defRPr>
            </a:lvl6pPr>
            <a:lvl7pPr marL="0" marR="0" lvl="6" indent="0" algn="r" rtl="0">
              <a:spcBef>
                <a:spcPts val="0"/>
              </a:spcBef>
              <a:buNone/>
              <a:defRPr sz="1200" b="0" i="0" u="none" strike="noStrike" cap="none">
                <a:solidFill>
                  <a:srgbClr val="888888"/>
                </a:solidFill>
                <a:latin typeface="Arial"/>
                <a:ea typeface="Arial"/>
                <a:cs typeface="Arial"/>
                <a:sym typeface="Arial"/>
              </a:defRPr>
            </a:lvl7pPr>
            <a:lvl8pPr marL="0" marR="0" lvl="7" indent="0" algn="r" rtl="0">
              <a:spcBef>
                <a:spcPts val="0"/>
              </a:spcBef>
              <a:buNone/>
              <a:defRPr sz="1200" b="0" i="0" u="none" strike="noStrike" cap="none">
                <a:solidFill>
                  <a:srgbClr val="888888"/>
                </a:solidFill>
                <a:latin typeface="Arial"/>
                <a:ea typeface="Arial"/>
                <a:cs typeface="Arial"/>
                <a:sym typeface="Arial"/>
              </a:defRPr>
            </a:lvl8pPr>
            <a:lvl9pPr marL="0" marR="0" lvl="8" indent="0" algn="r" rtl="0">
              <a:spcBef>
                <a:spcPts val="0"/>
              </a:spcBef>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cxnSp>
        <p:nvCxnSpPr>
          <p:cNvPr id="17" name="Google Shape;17;p65"/>
          <p:cNvCxnSpPr/>
          <p:nvPr/>
        </p:nvCxnSpPr>
        <p:spPr>
          <a:xfrm>
            <a:off x="0" y="1243584"/>
            <a:ext cx="9144000" cy="0"/>
          </a:xfrm>
          <a:prstGeom prst="straightConnector1">
            <a:avLst/>
          </a:prstGeom>
          <a:noFill/>
          <a:ln w="19050" cap="flat" cmpd="sng">
            <a:solidFill>
              <a:srgbClr val="BFBFBF"/>
            </a:solidFill>
            <a:prstDash val="solid"/>
            <a:miter lim="800000"/>
            <a:headEnd type="none" w="sm" len="sm"/>
            <a:tailEnd type="none" w="sm" len="sm"/>
          </a:ln>
        </p:spPr>
      </p:cxnSp>
      <p:pic>
        <p:nvPicPr>
          <p:cNvPr id="18" name="Google Shape;18;p65"/>
          <p:cNvPicPr preferRelativeResize="0"/>
          <p:nvPr/>
        </p:nvPicPr>
        <p:blipFill rotWithShape="1">
          <a:blip r:embed="rId7">
            <a:alphaModFix/>
          </a:blip>
          <a:srcRect/>
          <a:stretch/>
        </p:blipFill>
        <p:spPr>
          <a:xfrm>
            <a:off x="6797845" y="273873"/>
            <a:ext cx="1977485" cy="691983"/>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abcnews.go.com/Politics/tubervilles-stonewalling-military-confirmations-draws-criticism-gop-presidential/story?id=10214365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afe.menlosecurity.com/https:/www.congress.gov/congressional-record/volume-169/issue-129/senate-section/article/S3585-4?r=84&amp;s=1&amp;r=9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afe.menlosecurity.com/https:/www.stripes.com/branches/army/2023-04-19/recruiting-army-navy-air-force-9856185.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safe.menlosecurity.com/https:/www.stripes.com/branches/army/2023-06-14/army-retention-soldiers-recruiting-10439308.html" TargetMode="External"/><Relationship Id="rId4" Type="http://schemas.openxmlformats.org/officeDocument/2006/relationships/hyperlink" Target="https://safe.menlosecurity.com/https:/www.stripes.com/theaters/us/2023-04-27/military-sexual-assaults-report-9940513.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Google Shape;253;p30"/>
          <p:cNvSpPr txBox="1"/>
          <p:nvPr/>
        </p:nvSpPr>
        <p:spPr>
          <a:xfrm>
            <a:off x="0" y="2644170"/>
            <a:ext cx="9144000" cy="156962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800" b="1" dirty="0">
                <a:solidFill>
                  <a:schemeClr val="dk1"/>
                </a:solidFill>
                <a:latin typeface="Calibri"/>
                <a:ea typeface="Calibri"/>
                <a:cs typeface="Calibri"/>
                <a:sym typeface="Calibri"/>
              </a:rPr>
              <a:t>Legislative / Women Veterans</a:t>
            </a:r>
            <a:endParaRPr dirty="0"/>
          </a:p>
          <a:p>
            <a:pPr marL="0" marR="0" lvl="0" indent="0" algn="ctr" rtl="0">
              <a:spcBef>
                <a:spcPts val="0"/>
              </a:spcBef>
              <a:spcAft>
                <a:spcPts val="0"/>
              </a:spcAft>
              <a:buNone/>
            </a:pPr>
            <a:endParaRPr sz="4800" b="1" dirty="0">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14"/>
        <p:cNvGrpSpPr/>
        <p:nvPr/>
      </p:nvGrpSpPr>
      <p:grpSpPr>
        <a:xfrm>
          <a:off x="0" y="0"/>
          <a:ext cx="0" cy="0"/>
          <a:chOff x="0" y="0"/>
          <a:chExt cx="0" cy="0"/>
        </a:xfrm>
      </p:grpSpPr>
      <p:sp>
        <p:nvSpPr>
          <p:cNvPr id="315" name="Google Shape;315;p39"/>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10</a:t>
            </a:fld>
            <a:endParaRPr dirty="0"/>
          </a:p>
        </p:txBody>
      </p:sp>
      <p:sp>
        <p:nvSpPr>
          <p:cNvPr id="316" name="Google Shape;316;p39"/>
          <p:cNvSpPr txBox="1">
            <a:spLocks noGrp="1"/>
          </p:cNvSpPr>
          <p:nvPr>
            <p:ph type="title"/>
          </p:nvPr>
        </p:nvSpPr>
        <p:spPr>
          <a:xfrm>
            <a:off x="215153" y="134472"/>
            <a:ext cx="6338048" cy="98173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2800"/>
              <a:buFont typeface="Arial"/>
              <a:buNone/>
            </a:pPr>
            <a:r>
              <a:rPr lang="en-US" sz="2800" dirty="0"/>
              <a:t>Women Veterans</a:t>
            </a:r>
            <a:endParaRPr dirty="0"/>
          </a:p>
        </p:txBody>
      </p:sp>
      <p:sp>
        <p:nvSpPr>
          <p:cNvPr id="317" name="Google Shape;317;p39"/>
          <p:cNvSpPr txBox="1"/>
          <p:nvPr/>
        </p:nvSpPr>
        <p:spPr>
          <a:xfrm>
            <a:off x="285620" y="1401333"/>
            <a:ext cx="8572759" cy="501675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b="0" i="0" dirty="0">
                <a:solidFill>
                  <a:srgbClr val="000000"/>
                </a:solidFill>
                <a:latin typeface="Calibri"/>
                <a:ea typeface="Calibri"/>
                <a:cs typeface="Calibri"/>
                <a:sym typeface="Calibri"/>
              </a:rPr>
              <a:t>As a result of these recent events and the continued challenges of female veteran recruitment in our own posts, I’d like to introduce the state of Alabama women veteran’s initiative, that with your support, will be a powerful force for change.</a:t>
            </a:r>
            <a:endParaRPr dirty="0"/>
          </a:p>
          <a:p>
            <a:pPr marL="0" marR="0" lvl="0" indent="0" algn="l" rtl="0">
              <a:spcBef>
                <a:spcPts val="0"/>
              </a:spcBef>
              <a:spcAft>
                <a:spcPts val="0"/>
              </a:spcAft>
              <a:buNone/>
            </a:pPr>
            <a:endParaRPr sz="2000" b="1" i="0" dirty="0">
              <a:solidFill>
                <a:srgbClr val="000000"/>
              </a:solidFill>
              <a:latin typeface="Calibri"/>
              <a:ea typeface="Calibri"/>
              <a:cs typeface="Calibri"/>
              <a:sym typeface="Calibri"/>
            </a:endParaRPr>
          </a:p>
          <a:p>
            <a:pPr marL="0" marR="0" lvl="0" indent="0" algn="l" rtl="0">
              <a:spcBef>
                <a:spcPts val="0"/>
              </a:spcBef>
              <a:spcAft>
                <a:spcPts val="0"/>
              </a:spcAft>
              <a:buNone/>
            </a:pPr>
            <a:r>
              <a:rPr lang="en-US" sz="2000" b="1" i="0" dirty="0">
                <a:solidFill>
                  <a:srgbClr val="000000"/>
                </a:solidFill>
                <a:latin typeface="Calibri"/>
                <a:ea typeface="Calibri"/>
                <a:cs typeface="Calibri"/>
                <a:sym typeface="Calibri"/>
              </a:rPr>
              <a:t>Looking forward:</a:t>
            </a:r>
            <a:endParaRPr dirty="0"/>
          </a:p>
          <a:p>
            <a:pPr marL="0" marR="0" lvl="0" indent="0" algn="l" rtl="0">
              <a:spcBef>
                <a:spcPts val="0"/>
              </a:spcBef>
              <a:spcAft>
                <a:spcPts val="0"/>
              </a:spcAft>
              <a:buNone/>
            </a:pPr>
            <a:endParaRPr sz="2000" b="0" i="0" dirty="0">
              <a:solidFill>
                <a:srgbClr val="000000"/>
              </a:solidFill>
              <a:latin typeface="Arial"/>
              <a:ea typeface="Arial"/>
              <a:cs typeface="Arial"/>
              <a:sym typeface="Arial"/>
            </a:endParaRPr>
          </a:p>
          <a:p>
            <a:pPr marL="285750" marR="0" lvl="0" indent="-285750" algn="l" rtl="0">
              <a:spcBef>
                <a:spcPts val="0"/>
              </a:spcBef>
              <a:spcAft>
                <a:spcPts val="0"/>
              </a:spcAft>
              <a:buClr>
                <a:srgbClr val="000000"/>
              </a:buClr>
              <a:buSzPts val="2000"/>
              <a:buFont typeface="Arial"/>
              <a:buChar char="•"/>
            </a:pPr>
            <a:r>
              <a:rPr lang="en-US" sz="2000" b="0" i="0" dirty="0">
                <a:solidFill>
                  <a:srgbClr val="000000"/>
                </a:solidFill>
                <a:latin typeface="Calibri"/>
                <a:ea typeface="Calibri"/>
                <a:cs typeface="Calibri"/>
                <a:sym typeface="Calibri"/>
              </a:rPr>
              <a:t>Creating more welcoming environments for current and perspective female veteran members</a:t>
            </a:r>
            <a:endParaRPr dirty="0"/>
          </a:p>
          <a:p>
            <a:pPr marL="285750" marR="0" lvl="0" indent="-285750" algn="l" rtl="0">
              <a:spcBef>
                <a:spcPts val="0"/>
              </a:spcBef>
              <a:spcAft>
                <a:spcPts val="0"/>
              </a:spcAft>
              <a:buClr>
                <a:srgbClr val="000000"/>
              </a:buClr>
              <a:buSzPts val="2000"/>
              <a:buFont typeface="Arial"/>
              <a:buChar char="•"/>
            </a:pPr>
            <a:r>
              <a:rPr lang="en-US" sz="2000" b="0" i="0" dirty="0">
                <a:solidFill>
                  <a:srgbClr val="000000"/>
                </a:solidFill>
                <a:latin typeface="Calibri"/>
                <a:ea typeface="Calibri"/>
                <a:cs typeface="Calibri"/>
                <a:sym typeface="Calibri"/>
              </a:rPr>
              <a:t>Representation in more leadership roles in post, district, department, and national levels</a:t>
            </a:r>
            <a:endParaRPr dirty="0"/>
          </a:p>
          <a:p>
            <a:pPr marL="285750" marR="0" lvl="0" indent="-285750" algn="l" rtl="0">
              <a:spcBef>
                <a:spcPts val="0"/>
              </a:spcBef>
              <a:spcAft>
                <a:spcPts val="0"/>
              </a:spcAft>
              <a:buClr>
                <a:srgbClr val="000000"/>
              </a:buClr>
              <a:buSzPts val="2000"/>
              <a:buFont typeface="Arial"/>
              <a:buChar char="•"/>
            </a:pPr>
            <a:r>
              <a:rPr lang="en-US" sz="2000" b="0" i="0" dirty="0">
                <a:solidFill>
                  <a:srgbClr val="000000"/>
                </a:solidFill>
                <a:latin typeface="Calibri"/>
                <a:ea typeface="Calibri"/>
                <a:cs typeface="Calibri"/>
                <a:sym typeface="Calibri"/>
              </a:rPr>
              <a:t>Understanding and advocating for female-related health care and benefits</a:t>
            </a:r>
            <a:endParaRPr dirty="0"/>
          </a:p>
          <a:p>
            <a:pPr marL="285750" marR="0" lvl="0" indent="-285750" algn="l" rtl="0">
              <a:spcBef>
                <a:spcPts val="0"/>
              </a:spcBef>
              <a:spcAft>
                <a:spcPts val="0"/>
              </a:spcAft>
              <a:buClr>
                <a:srgbClr val="000000"/>
              </a:buClr>
              <a:buSzPts val="2000"/>
              <a:buFont typeface="Arial"/>
              <a:buChar char="•"/>
            </a:pPr>
            <a:r>
              <a:rPr lang="en-US" sz="2000" b="0" i="0" dirty="0">
                <a:solidFill>
                  <a:srgbClr val="000000"/>
                </a:solidFill>
                <a:latin typeface="Calibri"/>
                <a:ea typeface="Calibri"/>
                <a:cs typeface="Calibri"/>
                <a:sym typeface="Calibri"/>
              </a:rPr>
              <a:t>Breaking stereotypes that we are dependents of our male counterparts</a:t>
            </a:r>
            <a:endParaRPr dirty="0"/>
          </a:p>
          <a:p>
            <a:pPr marL="285750" marR="0" lvl="0" indent="-285750" algn="l" rtl="0">
              <a:spcBef>
                <a:spcPts val="0"/>
              </a:spcBef>
              <a:spcAft>
                <a:spcPts val="0"/>
              </a:spcAft>
              <a:buClr>
                <a:srgbClr val="000000"/>
              </a:buClr>
              <a:buSzPts val="2000"/>
              <a:buFont typeface="Arial"/>
              <a:buChar char="•"/>
            </a:pPr>
            <a:r>
              <a:rPr lang="en-US" sz="2000" b="0" i="0" dirty="0">
                <a:solidFill>
                  <a:srgbClr val="000000"/>
                </a:solidFill>
                <a:latin typeface="Calibri"/>
                <a:ea typeface="Calibri"/>
                <a:cs typeface="Calibri"/>
                <a:sym typeface="Calibri"/>
              </a:rPr>
              <a:t>Ultimately building a community that doesn’t just say, “women are welcome,” but that </a:t>
            </a:r>
            <a:r>
              <a:rPr lang="en-US" sz="2000" b="1" i="1" dirty="0">
                <a:solidFill>
                  <a:srgbClr val="000000"/>
                </a:solidFill>
                <a:latin typeface="Calibri"/>
                <a:ea typeface="Calibri"/>
                <a:cs typeface="Calibri"/>
                <a:sym typeface="Calibri"/>
              </a:rPr>
              <a:t>Shows </a:t>
            </a:r>
            <a:r>
              <a:rPr lang="en-US" sz="2000" b="0" i="0" dirty="0">
                <a:solidFill>
                  <a:srgbClr val="000000"/>
                </a:solidFill>
                <a:latin typeface="Calibri"/>
                <a:ea typeface="Calibri"/>
                <a:cs typeface="Calibri"/>
                <a:sym typeface="Calibri"/>
              </a:rPr>
              <a:t>women are welcome and necessary to the success of our posts and the VFW organization as a whol</a:t>
            </a:r>
            <a:r>
              <a:rPr lang="en-US" sz="2000" dirty="0">
                <a:solidFill>
                  <a:srgbClr val="000000"/>
                </a:solidFill>
                <a:latin typeface="Calibri"/>
                <a:ea typeface="Calibri"/>
                <a:cs typeface="Calibri"/>
                <a:sym typeface="Calibri"/>
              </a:rPr>
              <a:t>e</a:t>
            </a:r>
            <a:endParaRPr sz="2000" b="0" i="0" dirty="0">
              <a:solidFill>
                <a:srgbClr val="00000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Google Shape;258;p31"/>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a:t>
            </a:fld>
            <a:endParaRPr dirty="0"/>
          </a:p>
        </p:txBody>
      </p:sp>
      <p:sp>
        <p:nvSpPr>
          <p:cNvPr id="259" name="Google Shape;259;p31"/>
          <p:cNvSpPr txBox="1">
            <a:spLocks noGrp="1"/>
          </p:cNvSpPr>
          <p:nvPr>
            <p:ph type="title"/>
          </p:nvPr>
        </p:nvSpPr>
        <p:spPr>
          <a:xfrm>
            <a:off x="215153" y="134472"/>
            <a:ext cx="6338048" cy="98173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2800"/>
              <a:buFont typeface="Arial"/>
              <a:buNone/>
            </a:pPr>
            <a:r>
              <a:rPr lang="en-US" sz="2800" dirty="0"/>
              <a:t>Legislative National Priorities</a:t>
            </a:r>
            <a:endParaRPr dirty="0"/>
          </a:p>
        </p:txBody>
      </p:sp>
      <p:sp>
        <p:nvSpPr>
          <p:cNvPr id="260" name="Google Shape;260;p31"/>
          <p:cNvSpPr txBox="1"/>
          <p:nvPr/>
        </p:nvSpPr>
        <p:spPr>
          <a:xfrm>
            <a:off x="215153" y="1459524"/>
            <a:ext cx="8568362" cy="5016758"/>
          </a:xfrm>
          <a:prstGeom prst="rect">
            <a:avLst/>
          </a:prstGeom>
          <a:noFill/>
          <a:ln>
            <a:noFill/>
          </a:ln>
        </p:spPr>
        <p:txBody>
          <a:bodyPr spcFirstLastPara="1" wrap="square" lIns="91425" tIns="45700" rIns="91425" bIns="45700" anchor="t" anchorCtr="0">
            <a:spAutoFit/>
          </a:bodyPr>
          <a:lstStyle/>
          <a:p>
            <a:pPr marL="285750" marR="0" lvl="0" indent="-285750" algn="l" rtl="0">
              <a:spcBef>
                <a:spcPts val="0"/>
              </a:spcBef>
              <a:spcAft>
                <a:spcPts val="0"/>
              </a:spcAft>
              <a:buClr>
                <a:srgbClr val="000000"/>
              </a:buClr>
              <a:buSzPts val="2000"/>
              <a:buFont typeface="Arial"/>
              <a:buChar char="•"/>
            </a:pPr>
            <a:r>
              <a:rPr lang="en-US" sz="2000" b="0" i="0" dirty="0">
                <a:solidFill>
                  <a:srgbClr val="000000"/>
                </a:solidFill>
                <a:latin typeface="Calibri"/>
                <a:ea typeface="Calibri"/>
                <a:cs typeface="Calibri"/>
                <a:sym typeface="Calibri"/>
              </a:rPr>
              <a:t>Properly implement comprehensive toxic exposure legislation.</a:t>
            </a:r>
            <a:endParaRPr dirty="0"/>
          </a:p>
          <a:p>
            <a:pPr marL="285750" marR="0" lvl="0" indent="-285750" algn="l" rtl="0">
              <a:spcBef>
                <a:spcPts val="0"/>
              </a:spcBef>
              <a:spcAft>
                <a:spcPts val="0"/>
              </a:spcAft>
              <a:buClr>
                <a:srgbClr val="000000"/>
              </a:buClr>
              <a:buSzPts val="2000"/>
              <a:buFont typeface="Arial"/>
              <a:buChar char="•"/>
            </a:pPr>
            <a:r>
              <a:rPr lang="en-US" sz="2000" b="0" i="0" dirty="0">
                <a:solidFill>
                  <a:srgbClr val="000000"/>
                </a:solidFill>
                <a:latin typeface="Calibri"/>
                <a:ea typeface="Calibri"/>
                <a:cs typeface="Calibri"/>
                <a:sym typeface="Calibri"/>
              </a:rPr>
              <a:t>Review and assess military toxic exposures and ensure health care and benefits are provided to all toxic-exposed veterans.</a:t>
            </a:r>
            <a:endParaRPr dirty="0"/>
          </a:p>
          <a:p>
            <a:pPr marL="285750" marR="0" lvl="0" indent="-285750" algn="l" rtl="0">
              <a:spcBef>
                <a:spcPts val="0"/>
              </a:spcBef>
              <a:spcAft>
                <a:spcPts val="0"/>
              </a:spcAft>
              <a:buClr>
                <a:srgbClr val="000000"/>
              </a:buClr>
              <a:buSzPts val="2000"/>
              <a:buFont typeface="Arial"/>
              <a:buChar char="•"/>
            </a:pPr>
            <a:r>
              <a:rPr lang="en-US" sz="2000" b="0" i="0" dirty="0">
                <a:solidFill>
                  <a:srgbClr val="000000"/>
                </a:solidFill>
                <a:latin typeface="Calibri"/>
                <a:ea typeface="Calibri"/>
                <a:cs typeface="Calibri"/>
                <a:sym typeface="Calibri"/>
              </a:rPr>
              <a:t>Consider treatment of presumptive conditions as a claim for disability compensation.</a:t>
            </a:r>
            <a:endParaRPr dirty="0"/>
          </a:p>
          <a:p>
            <a:pPr marL="285750" marR="0" lvl="0" indent="-285750" algn="l" rtl="0">
              <a:spcBef>
                <a:spcPts val="0"/>
              </a:spcBef>
              <a:spcAft>
                <a:spcPts val="0"/>
              </a:spcAft>
              <a:buClr>
                <a:srgbClr val="000000"/>
              </a:buClr>
              <a:buSzPts val="2000"/>
              <a:buFont typeface="Arial"/>
              <a:buChar char="•"/>
            </a:pPr>
            <a:r>
              <a:rPr lang="en-US" sz="2000" b="0" i="0" dirty="0">
                <a:solidFill>
                  <a:srgbClr val="000000"/>
                </a:solidFill>
                <a:latin typeface="Calibri"/>
                <a:ea typeface="Calibri"/>
                <a:cs typeface="Calibri"/>
                <a:sym typeface="Calibri"/>
              </a:rPr>
              <a:t>Properly implement the modernized appeals process.</a:t>
            </a:r>
            <a:endParaRPr dirty="0"/>
          </a:p>
          <a:p>
            <a:pPr marL="285750" marR="0" lvl="0" indent="-285750" algn="l" rtl="0">
              <a:spcBef>
                <a:spcPts val="0"/>
              </a:spcBef>
              <a:spcAft>
                <a:spcPts val="0"/>
              </a:spcAft>
              <a:buClr>
                <a:srgbClr val="000000"/>
              </a:buClr>
              <a:buSzPts val="2000"/>
              <a:buFont typeface="Arial"/>
              <a:buChar char="•"/>
            </a:pPr>
            <a:r>
              <a:rPr lang="en-US" sz="2000" b="0" i="0" dirty="0">
                <a:solidFill>
                  <a:srgbClr val="000000"/>
                </a:solidFill>
                <a:latin typeface="Calibri"/>
                <a:ea typeface="Calibri"/>
                <a:cs typeface="Calibri"/>
                <a:sym typeface="Calibri"/>
              </a:rPr>
              <a:t>Reinstate pre-decisional review authority for claims representatives prior to final rating decisions.</a:t>
            </a:r>
            <a:endParaRPr dirty="0"/>
          </a:p>
          <a:p>
            <a:pPr marL="285750" marR="0" lvl="0" indent="-285750" algn="l" rtl="0">
              <a:spcBef>
                <a:spcPts val="0"/>
              </a:spcBef>
              <a:spcAft>
                <a:spcPts val="0"/>
              </a:spcAft>
              <a:buClr>
                <a:srgbClr val="000000"/>
              </a:buClr>
              <a:buSzPts val="2000"/>
              <a:buFont typeface="Arial"/>
              <a:buChar char="•"/>
            </a:pPr>
            <a:r>
              <a:rPr lang="en-US" sz="2000" b="0" i="0" dirty="0">
                <a:solidFill>
                  <a:srgbClr val="000000"/>
                </a:solidFill>
                <a:latin typeface="Calibri"/>
                <a:ea typeface="Calibri"/>
                <a:cs typeface="Calibri"/>
                <a:sym typeface="Calibri"/>
              </a:rPr>
              <a:t>Require VA to accept private medical evidence in lieu of VA examinations.</a:t>
            </a:r>
            <a:endParaRPr dirty="0"/>
          </a:p>
          <a:p>
            <a:pPr marL="285750" marR="0" lvl="0" indent="-285750" algn="l" rtl="0">
              <a:spcBef>
                <a:spcPts val="0"/>
              </a:spcBef>
              <a:spcAft>
                <a:spcPts val="0"/>
              </a:spcAft>
              <a:buClr>
                <a:srgbClr val="000000"/>
              </a:buClr>
              <a:buSzPts val="2000"/>
              <a:buFont typeface="Arial"/>
              <a:buChar char="•"/>
            </a:pPr>
            <a:r>
              <a:rPr lang="en-US" sz="2000" b="0" i="0" dirty="0">
                <a:solidFill>
                  <a:srgbClr val="000000"/>
                </a:solidFill>
                <a:latin typeface="Calibri"/>
                <a:ea typeface="Calibri"/>
                <a:cs typeface="Calibri"/>
                <a:sym typeface="Calibri"/>
              </a:rPr>
              <a:t>Update regulations and laws governing claims to account for digital claims processing.</a:t>
            </a:r>
            <a:endParaRPr dirty="0"/>
          </a:p>
          <a:p>
            <a:pPr marL="285750" marR="0" lvl="0" indent="-285750" algn="l" rtl="0">
              <a:spcBef>
                <a:spcPts val="0"/>
              </a:spcBef>
              <a:spcAft>
                <a:spcPts val="0"/>
              </a:spcAft>
              <a:buClr>
                <a:srgbClr val="000000"/>
              </a:buClr>
              <a:buSzPts val="2000"/>
              <a:buFont typeface="Arial"/>
              <a:buChar char="•"/>
            </a:pPr>
            <a:r>
              <a:rPr lang="en-US" sz="2000" b="0" i="0" dirty="0">
                <a:solidFill>
                  <a:srgbClr val="000000"/>
                </a:solidFill>
                <a:latin typeface="Calibri"/>
                <a:ea typeface="Calibri"/>
                <a:cs typeface="Calibri"/>
                <a:sym typeface="Calibri"/>
              </a:rPr>
              <a:t>Improve the accuracy of disability compensation claims related to military sexual trauma.</a:t>
            </a:r>
            <a:endParaRPr dirty="0"/>
          </a:p>
          <a:p>
            <a:pPr marL="285750" marR="0" lvl="0" indent="-285750" algn="l" rtl="0">
              <a:spcBef>
                <a:spcPts val="0"/>
              </a:spcBef>
              <a:spcAft>
                <a:spcPts val="0"/>
              </a:spcAft>
              <a:buClr>
                <a:srgbClr val="000000"/>
              </a:buClr>
              <a:buSzPts val="2000"/>
              <a:buFont typeface="Arial"/>
              <a:buChar char="•"/>
            </a:pPr>
            <a:r>
              <a:rPr lang="en-US" sz="2000" b="0" i="0" dirty="0">
                <a:solidFill>
                  <a:srgbClr val="000000"/>
                </a:solidFill>
                <a:latin typeface="Calibri"/>
                <a:ea typeface="Calibri"/>
                <a:cs typeface="Calibri"/>
                <a:sym typeface="Calibri"/>
              </a:rPr>
              <a:t>Crack down on predatory claims providers.</a:t>
            </a:r>
            <a:endParaRPr dirty="0"/>
          </a:p>
          <a:p>
            <a:pPr marL="285750" marR="0" lvl="0" indent="-285750" algn="l" rtl="0">
              <a:spcBef>
                <a:spcPts val="0"/>
              </a:spcBef>
              <a:spcAft>
                <a:spcPts val="0"/>
              </a:spcAft>
              <a:buClr>
                <a:srgbClr val="000000"/>
              </a:buClr>
              <a:buSzPts val="2000"/>
              <a:buFont typeface="Arial"/>
              <a:buChar char="•"/>
            </a:pPr>
            <a:r>
              <a:rPr lang="en-US" sz="2000" b="0" i="0" dirty="0">
                <a:solidFill>
                  <a:srgbClr val="000000"/>
                </a:solidFill>
                <a:latin typeface="Calibri"/>
                <a:ea typeface="Calibri"/>
                <a:cs typeface="Calibri"/>
                <a:sym typeface="Calibri"/>
              </a:rPr>
              <a:t>Increase Dependency and Indemnity Compensation benefits for survivors.</a:t>
            </a:r>
            <a:endParaRPr dirty="0"/>
          </a:p>
          <a:p>
            <a:pPr marL="285750" marR="0" lvl="0" indent="-285750" algn="l" rtl="0">
              <a:spcBef>
                <a:spcPts val="0"/>
              </a:spcBef>
              <a:spcAft>
                <a:spcPts val="0"/>
              </a:spcAft>
              <a:buClr>
                <a:srgbClr val="000000"/>
              </a:buClr>
              <a:buSzPts val="2000"/>
              <a:buFont typeface="Arial"/>
              <a:buChar char="•"/>
            </a:pPr>
            <a:r>
              <a:rPr lang="en-US" sz="2000" b="0" i="0" dirty="0">
                <a:solidFill>
                  <a:srgbClr val="000000"/>
                </a:solidFill>
                <a:latin typeface="Calibri"/>
                <a:ea typeface="Calibri"/>
                <a:cs typeface="Calibri"/>
                <a:sym typeface="Calibri"/>
              </a:rPr>
              <a:t>Increase burial allowances to account for inflation.</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Google Shape;265;p32"/>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3</a:t>
            </a:fld>
            <a:endParaRPr dirty="0"/>
          </a:p>
        </p:txBody>
      </p:sp>
      <p:sp>
        <p:nvSpPr>
          <p:cNvPr id="266" name="Google Shape;266;p32"/>
          <p:cNvSpPr txBox="1">
            <a:spLocks noGrp="1"/>
          </p:cNvSpPr>
          <p:nvPr>
            <p:ph type="title"/>
          </p:nvPr>
        </p:nvSpPr>
        <p:spPr>
          <a:xfrm>
            <a:off x="215153" y="134472"/>
            <a:ext cx="6338048" cy="98173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2800"/>
              <a:buFont typeface="Arial"/>
              <a:buNone/>
            </a:pPr>
            <a:r>
              <a:rPr lang="en-US" sz="2800" dirty="0"/>
              <a:t>Legislative National Convention</a:t>
            </a:r>
            <a:br>
              <a:rPr lang="en-US" sz="2800" dirty="0"/>
            </a:br>
            <a:r>
              <a:rPr lang="en-US" sz="2400" dirty="0"/>
              <a:t>Legislative Wins</a:t>
            </a:r>
            <a:endParaRPr dirty="0"/>
          </a:p>
        </p:txBody>
      </p:sp>
      <p:sp>
        <p:nvSpPr>
          <p:cNvPr id="267" name="Google Shape;267;p32"/>
          <p:cNvSpPr txBox="1"/>
          <p:nvPr/>
        </p:nvSpPr>
        <p:spPr>
          <a:xfrm>
            <a:off x="287819" y="1424355"/>
            <a:ext cx="8568362" cy="5016758"/>
          </a:xfrm>
          <a:prstGeom prst="rect">
            <a:avLst/>
          </a:prstGeom>
          <a:noFill/>
          <a:ln>
            <a:noFill/>
          </a:ln>
        </p:spPr>
        <p:txBody>
          <a:bodyPr spcFirstLastPara="1" wrap="square" lIns="91425" tIns="45700" rIns="91425" bIns="45700" anchor="t" anchorCtr="0">
            <a:spAutoFit/>
          </a:bodyPr>
          <a:lstStyle/>
          <a:p>
            <a:pPr marL="285750" marR="0" lvl="0" indent="-285750" algn="l" rtl="0">
              <a:spcBef>
                <a:spcPts val="0"/>
              </a:spcBef>
              <a:spcAft>
                <a:spcPts val="0"/>
              </a:spcAft>
              <a:buClr>
                <a:srgbClr val="000000"/>
              </a:buClr>
              <a:buSzPts val="2000"/>
              <a:buFont typeface="Arial"/>
              <a:buChar char="•"/>
            </a:pPr>
            <a:r>
              <a:rPr lang="en-US" sz="2000" b="0" i="0" dirty="0">
                <a:solidFill>
                  <a:srgbClr val="000000"/>
                </a:solidFill>
                <a:latin typeface="Calibri"/>
                <a:ea typeface="Calibri"/>
                <a:cs typeface="Calibri"/>
                <a:sym typeface="Calibri"/>
              </a:rPr>
              <a:t>Honoring the PACT ACT (Claims/Intent to file deadlines extended to Aug 14</a:t>
            </a:r>
            <a:r>
              <a:rPr lang="en-US" sz="2000" b="0" i="0" baseline="30000" dirty="0">
                <a:solidFill>
                  <a:srgbClr val="000000"/>
                </a:solidFill>
                <a:latin typeface="Calibri"/>
                <a:ea typeface="Calibri"/>
                <a:cs typeface="Calibri"/>
                <a:sym typeface="Calibri"/>
              </a:rPr>
              <a:t>th</a:t>
            </a:r>
            <a:r>
              <a:rPr lang="en-US" sz="2000" b="0" i="0" dirty="0">
                <a:solidFill>
                  <a:srgbClr val="000000"/>
                </a:solidFill>
                <a:latin typeface="Calibri"/>
                <a:ea typeface="Calibri"/>
                <a:cs typeface="Calibri"/>
                <a:sym typeface="Calibri"/>
              </a:rPr>
              <a:t>)</a:t>
            </a:r>
            <a:endParaRPr dirty="0"/>
          </a:p>
          <a:p>
            <a:pPr marL="285750" marR="0" lvl="0" indent="-158750" algn="l" rtl="0">
              <a:spcBef>
                <a:spcPts val="0"/>
              </a:spcBef>
              <a:spcAft>
                <a:spcPts val="0"/>
              </a:spcAft>
              <a:buClr>
                <a:schemeClr val="dk1"/>
              </a:buClr>
              <a:buSzPts val="2000"/>
              <a:buFont typeface="Arial"/>
              <a:buNone/>
            </a:pPr>
            <a:endParaRPr sz="2000" b="0" i="0" dirty="0">
              <a:solidFill>
                <a:srgbClr val="000000"/>
              </a:solidFill>
              <a:latin typeface="Calibri"/>
              <a:ea typeface="Calibri"/>
              <a:cs typeface="Calibri"/>
              <a:sym typeface="Calibri"/>
            </a:endParaRPr>
          </a:p>
          <a:p>
            <a:pPr marL="285750" marR="0" lvl="0" indent="-285750" algn="l" rtl="0">
              <a:spcBef>
                <a:spcPts val="0"/>
              </a:spcBef>
              <a:spcAft>
                <a:spcPts val="0"/>
              </a:spcAft>
              <a:buClr>
                <a:srgbClr val="000000"/>
              </a:buClr>
              <a:buSzPts val="2000"/>
              <a:buFont typeface="Arial"/>
              <a:buChar char="•"/>
            </a:pPr>
            <a:r>
              <a:rPr lang="en-US" sz="2000" b="0" i="0" dirty="0">
                <a:solidFill>
                  <a:srgbClr val="000000"/>
                </a:solidFill>
                <a:latin typeface="Calibri"/>
                <a:ea typeface="Calibri"/>
                <a:cs typeface="Calibri"/>
                <a:sym typeface="Calibri"/>
              </a:rPr>
              <a:t>Making Solid Start Permanent</a:t>
            </a:r>
            <a:endParaRPr dirty="0"/>
          </a:p>
          <a:p>
            <a:pPr marL="285750" marR="0" lvl="0" indent="-158750" algn="l" rtl="0">
              <a:spcBef>
                <a:spcPts val="0"/>
              </a:spcBef>
              <a:spcAft>
                <a:spcPts val="0"/>
              </a:spcAft>
              <a:buClr>
                <a:schemeClr val="dk1"/>
              </a:buClr>
              <a:buSzPts val="2000"/>
              <a:buFont typeface="Arial"/>
              <a:buNone/>
            </a:pPr>
            <a:endParaRPr sz="2000" b="0" i="0" dirty="0">
              <a:solidFill>
                <a:srgbClr val="000000"/>
              </a:solidFill>
              <a:latin typeface="Arial"/>
              <a:ea typeface="Arial"/>
              <a:cs typeface="Arial"/>
              <a:sym typeface="Arial"/>
            </a:endParaRPr>
          </a:p>
          <a:p>
            <a:pPr marL="285750" marR="0" lvl="0" indent="-285750" algn="l" rtl="0">
              <a:spcBef>
                <a:spcPts val="0"/>
              </a:spcBef>
              <a:spcAft>
                <a:spcPts val="0"/>
              </a:spcAft>
              <a:buClr>
                <a:srgbClr val="000000"/>
              </a:buClr>
              <a:buSzPts val="2000"/>
              <a:buFont typeface="Arial"/>
              <a:buChar char="•"/>
            </a:pPr>
            <a:r>
              <a:rPr lang="en-US" sz="2000" b="0" i="0" dirty="0">
                <a:solidFill>
                  <a:srgbClr val="000000"/>
                </a:solidFill>
                <a:latin typeface="Calibri"/>
                <a:ea typeface="Calibri"/>
                <a:cs typeface="Calibri"/>
                <a:sym typeface="Calibri"/>
              </a:rPr>
              <a:t>VA is calling every newly separated service member three times during their first year of separation. From help getting a home loan, to health care, to returning to work, to mental health support – VA is here for you.  It’s your call. Qualified VA representatives will be reaching out to help you better understand the benefits available to you and help you get a solid start on your civilian life.</a:t>
            </a:r>
            <a:endParaRPr dirty="0"/>
          </a:p>
          <a:p>
            <a:pPr marL="285750" marR="0" lvl="0" indent="-158750" algn="l" rtl="0">
              <a:spcBef>
                <a:spcPts val="0"/>
              </a:spcBef>
              <a:spcAft>
                <a:spcPts val="0"/>
              </a:spcAft>
              <a:buClr>
                <a:schemeClr val="dk1"/>
              </a:buClr>
              <a:buSzPts val="2000"/>
              <a:buFont typeface="Arial"/>
              <a:buNone/>
            </a:pPr>
            <a:endParaRPr sz="2000" b="0" i="0" dirty="0">
              <a:solidFill>
                <a:srgbClr val="000000"/>
              </a:solidFill>
              <a:latin typeface="Arial"/>
              <a:ea typeface="Arial"/>
              <a:cs typeface="Arial"/>
              <a:sym typeface="Arial"/>
            </a:endParaRPr>
          </a:p>
          <a:p>
            <a:pPr marL="285750" marR="0" lvl="0" indent="-285750" algn="l" rtl="0">
              <a:spcBef>
                <a:spcPts val="0"/>
              </a:spcBef>
              <a:spcAft>
                <a:spcPts val="0"/>
              </a:spcAft>
              <a:buClr>
                <a:srgbClr val="000000"/>
              </a:buClr>
              <a:buSzPts val="2000"/>
              <a:buFont typeface="Arial"/>
              <a:buChar char="•"/>
            </a:pPr>
            <a:r>
              <a:rPr lang="en-US" sz="2000" b="0" i="0" dirty="0">
                <a:solidFill>
                  <a:srgbClr val="000000"/>
                </a:solidFill>
                <a:latin typeface="Calibri"/>
                <a:ea typeface="Calibri"/>
                <a:cs typeface="Calibri"/>
                <a:sym typeface="Calibri"/>
              </a:rPr>
              <a:t>VA auto grants extended to every 10 years rather than one-time use</a:t>
            </a:r>
            <a:endParaRPr dirty="0"/>
          </a:p>
          <a:p>
            <a:pPr marL="285750" marR="0" lvl="0" indent="-158750" algn="l" rtl="0">
              <a:spcBef>
                <a:spcPts val="0"/>
              </a:spcBef>
              <a:spcAft>
                <a:spcPts val="0"/>
              </a:spcAft>
              <a:buClr>
                <a:schemeClr val="dk1"/>
              </a:buClr>
              <a:buSzPts val="2000"/>
              <a:buFont typeface="Arial"/>
              <a:buNone/>
            </a:pPr>
            <a:endParaRPr sz="2000" b="0" i="0" dirty="0">
              <a:solidFill>
                <a:srgbClr val="000000"/>
              </a:solidFill>
              <a:latin typeface="Arial"/>
              <a:ea typeface="Arial"/>
              <a:cs typeface="Arial"/>
              <a:sym typeface="Arial"/>
            </a:endParaRPr>
          </a:p>
          <a:p>
            <a:pPr marL="285750" marR="0" lvl="0" indent="-285750" algn="l" rtl="0">
              <a:spcBef>
                <a:spcPts val="0"/>
              </a:spcBef>
              <a:spcAft>
                <a:spcPts val="0"/>
              </a:spcAft>
              <a:buClr>
                <a:srgbClr val="000000"/>
              </a:buClr>
              <a:buSzPts val="2000"/>
              <a:buFont typeface="Arial"/>
              <a:buChar char="•"/>
            </a:pPr>
            <a:r>
              <a:rPr lang="en-US" sz="2000" b="0" i="0" dirty="0">
                <a:solidFill>
                  <a:srgbClr val="000000"/>
                </a:solidFill>
                <a:latin typeface="Calibri"/>
                <a:ea typeface="Calibri"/>
                <a:cs typeface="Calibri"/>
                <a:sym typeface="Calibri"/>
              </a:rPr>
              <a:t>Operation Atlantic Resolve is now a recognized contingency Operation – those who have served in Eastern Europe in support of NATO are eligible to receive the Armed Forces Expeditionary Medal</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71"/>
        <p:cNvGrpSpPr/>
        <p:nvPr/>
      </p:nvGrpSpPr>
      <p:grpSpPr>
        <a:xfrm>
          <a:off x="0" y="0"/>
          <a:ext cx="0" cy="0"/>
          <a:chOff x="0" y="0"/>
          <a:chExt cx="0" cy="0"/>
        </a:xfrm>
      </p:grpSpPr>
      <p:sp>
        <p:nvSpPr>
          <p:cNvPr id="272" name="Google Shape;272;p33"/>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4</a:t>
            </a:fld>
            <a:endParaRPr dirty="0"/>
          </a:p>
        </p:txBody>
      </p:sp>
      <p:sp>
        <p:nvSpPr>
          <p:cNvPr id="273" name="Google Shape;273;p33"/>
          <p:cNvSpPr txBox="1">
            <a:spLocks noGrp="1"/>
          </p:cNvSpPr>
          <p:nvPr>
            <p:ph type="title"/>
          </p:nvPr>
        </p:nvSpPr>
        <p:spPr>
          <a:xfrm>
            <a:off x="215153" y="134472"/>
            <a:ext cx="6338048" cy="98173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2800"/>
              <a:buFont typeface="Arial"/>
              <a:buNone/>
            </a:pPr>
            <a:r>
              <a:rPr lang="en-US" sz="2800" dirty="0"/>
              <a:t>Legislative In Progress</a:t>
            </a:r>
            <a:endParaRPr sz="2400" dirty="0"/>
          </a:p>
        </p:txBody>
      </p:sp>
      <p:sp>
        <p:nvSpPr>
          <p:cNvPr id="274" name="Google Shape;274;p33"/>
          <p:cNvSpPr txBox="1"/>
          <p:nvPr/>
        </p:nvSpPr>
        <p:spPr>
          <a:xfrm>
            <a:off x="287819" y="1424355"/>
            <a:ext cx="8568362" cy="3785652"/>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rgbClr val="000000"/>
              </a:buClr>
              <a:buSzPts val="2000"/>
              <a:buFont typeface="Arial"/>
              <a:buChar char="•"/>
            </a:pPr>
            <a:r>
              <a:rPr lang="en-US" sz="2000" b="0" i="0" dirty="0">
                <a:solidFill>
                  <a:srgbClr val="000000"/>
                </a:solidFill>
                <a:latin typeface="Calibri"/>
                <a:ea typeface="Calibri"/>
                <a:cs typeface="Calibri"/>
                <a:sym typeface="Calibri"/>
              </a:rPr>
              <a:t>Major Richard Star Act - Retired Pay Restoration Act This bill allows the receipt of both military retired pay and veterans' disability compensation with respect to any service-connected disability. Under current law, only individuals with service-connected disabilities rated at 50% or more receive both without offset. Individuals who were retired or separated after at least 20 years of military service due to a service-connected disability shall be eligible for the full concurrent receipt of both veterans' disability compensation and either military retired pay or combat-related special pay.</a:t>
            </a:r>
            <a:endParaRPr dirty="0"/>
          </a:p>
          <a:p>
            <a:pPr marL="342900" marR="0" lvl="0" indent="-215900" algn="l" rtl="0">
              <a:spcBef>
                <a:spcPts val="0"/>
              </a:spcBef>
              <a:spcAft>
                <a:spcPts val="0"/>
              </a:spcAft>
              <a:buClr>
                <a:schemeClr val="dk1"/>
              </a:buClr>
              <a:buSzPts val="2000"/>
              <a:buFont typeface="Arial"/>
              <a:buNone/>
            </a:pPr>
            <a:endParaRPr sz="2000" b="0" i="0" dirty="0">
              <a:solidFill>
                <a:srgbClr val="000000"/>
              </a:solidFill>
              <a:latin typeface="Arial"/>
              <a:ea typeface="Arial"/>
              <a:cs typeface="Arial"/>
              <a:sym typeface="Arial"/>
            </a:endParaRPr>
          </a:p>
          <a:p>
            <a:pPr marL="342900" marR="0" lvl="0" indent="-342900" algn="l" rtl="0">
              <a:spcBef>
                <a:spcPts val="0"/>
              </a:spcBef>
              <a:spcAft>
                <a:spcPts val="0"/>
              </a:spcAft>
              <a:buClr>
                <a:srgbClr val="000000"/>
              </a:buClr>
              <a:buSzPts val="2000"/>
              <a:buFont typeface="Arial"/>
              <a:buChar char="•"/>
            </a:pPr>
            <a:r>
              <a:rPr lang="en-US" sz="2000" b="0" i="0" dirty="0">
                <a:solidFill>
                  <a:srgbClr val="000000"/>
                </a:solidFill>
                <a:latin typeface="Calibri"/>
                <a:ea typeface="Calibri"/>
                <a:cs typeface="Calibri"/>
                <a:sym typeface="Calibri"/>
              </a:rPr>
              <a:t>Status: with committees</a:t>
            </a:r>
            <a:endParaRPr dirty="0"/>
          </a:p>
          <a:p>
            <a:pPr marL="0" marR="0" lvl="0" indent="0" algn="l" rtl="0">
              <a:spcBef>
                <a:spcPts val="0"/>
              </a:spcBef>
              <a:spcAft>
                <a:spcPts val="0"/>
              </a:spcAft>
              <a:buNone/>
            </a:pPr>
            <a:br>
              <a:rPr lang="en-US" sz="2000" b="0" i="0" dirty="0">
                <a:solidFill>
                  <a:srgbClr val="595959"/>
                </a:solidFill>
                <a:latin typeface="Arial"/>
                <a:ea typeface="Arial"/>
                <a:cs typeface="Arial"/>
                <a:sym typeface="Arial"/>
              </a:rPr>
            </a:br>
            <a:endParaRPr sz="2000" b="0" i="0" dirty="0">
              <a:solidFill>
                <a:srgbClr val="000000"/>
              </a:solidFill>
              <a:latin typeface="Calibri"/>
              <a:ea typeface="Calibri"/>
              <a:cs typeface="Calibri"/>
              <a:sym typeface="Calibri"/>
            </a:endParaRPr>
          </a:p>
        </p:txBody>
      </p:sp>
      <p:pic>
        <p:nvPicPr>
          <p:cNvPr id="275" name="Google Shape;275;p33"/>
          <p:cNvPicPr preferRelativeResize="0"/>
          <p:nvPr/>
        </p:nvPicPr>
        <p:blipFill rotWithShape="1">
          <a:blip r:embed="rId3">
            <a:alphaModFix/>
          </a:blip>
          <a:srcRect/>
          <a:stretch/>
        </p:blipFill>
        <p:spPr>
          <a:xfrm>
            <a:off x="1834880" y="4662124"/>
            <a:ext cx="5651770" cy="1712068"/>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0" name="Google Shape;280;p34"/>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5</a:t>
            </a:fld>
            <a:endParaRPr dirty="0"/>
          </a:p>
        </p:txBody>
      </p:sp>
      <p:sp>
        <p:nvSpPr>
          <p:cNvPr id="281" name="Google Shape;281;p34"/>
          <p:cNvSpPr txBox="1">
            <a:spLocks noGrp="1"/>
          </p:cNvSpPr>
          <p:nvPr>
            <p:ph type="title"/>
          </p:nvPr>
        </p:nvSpPr>
        <p:spPr>
          <a:xfrm>
            <a:off x="215153" y="134472"/>
            <a:ext cx="6338048" cy="98173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2800"/>
              <a:buFont typeface="Arial"/>
              <a:buNone/>
            </a:pPr>
            <a:r>
              <a:rPr lang="en-US" sz="2800" dirty="0"/>
              <a:t>Legislative In the Future</a:t>
            </a:r>
            <a:endParaRPr sz="2400" dirty="0"/>
          </a:p>
        </p:txBody>
      </p:sp>
      <p:sp>
        <p:nvSpPr>
          <p:cNvPr id="282" name="Google Shape;282;p34"/>
          <p:cNvSpPr txBox="1"/>
          <p:nvPr/>
        </p:nvSpPr>
        <p:spPr>
          <a:xfrm>
            <a:off x="895652" y="1582341"/>
            <a:ext cx="7352696" cy="184665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br>
              <a:rPr lang="en-US" sz="1800" b="0" i="0" dirty="0">
                <a:solidFill>
                  <a:srgbClr val="000000"/>
                </a:solidFill>
                <a:latin typeface="Calibri"/>
                <a:ea typeface="Calibri"/>
                <a:cs typeface="Calibri"/>
                <a:sym typeface="Calibri"/>
              </a:rPr>
            </a:br>
            <a:r>
              <a:rPr lang="en-US" sz="2800" b="0" i="0" dirty="0">
                <a:solidFill>
                  <a:srgbClr val="000000"/>
                </a:solidFill>
                <a:latin typeface="Calibri"/>
                <a:ea typeface="Calibri"/>
                <a:cs typeface="Calibri"/>
                <a:sym typeface="Calibri"/>
              </a:rPr>
              <a:t>Not Just a Number Act: Economic opportunity preventative measures to curb veteran suicide</a:t>
            </a:r>
            <a:endParaRPr dirty="0"/>
          </a:p>
          <a:p>
            <a:pPr marL="0" marR="0" lvl="0" indent="0" algn="l" rtl="0">
              <a:spcBef>
                <a:spcPts val="0"/>
              </a:spcBef>
              <a:spcAft>
                <a:spcPts val="0"/>
              </a:spcAft>
              <a:buNone/>
            </a:pPr>
            <a:br>
              <a:rPr lang="en-US" sz="2000" b="0" i="0" dirty="0">
                <a:solidFill>
                  <a:srgbClr val="595959"/>
                </a:solidFill>
                <a:latin typeface="Arial"/>
                <a:ea typeface="Arial"/>
                <a:cs typeface="Arial"/>
                <a:sym typeface="Arial"/>
              </a:rPr>
            </a:br>
            <a:endParaRPr sz="2000" b="0" i="0" dirty="0">
              <a:solidFill>
                <a:srgbClr val="000000"/>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Google Shape;287;p35"/>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6</a:t>
            </a:fld>
            <a:endParaRPr dirty="0"/>
          </a:p>
        </p:txBody>
      </p:sp>
      <p:sp>
        <p:nvSpPr>
          <p:cNvPr id="288" name="Google Shape;288;p35"/>
          <p:cNvSpPr txBox="1">
            <a:spLocks noGrp="1"/>
          </p:cNvSpPr>
          <p:nvPr>
            <p:ph type="title"/>
          </p:nvPr>
        </p:nvSpPr>
        <p:spPr>
          <a:xfrm>
            <a:off x="215153" y="134472"/>
            <a:ext cx="6338048" cy="98173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2800"/>
              <a:buFont typeface="Arial"/>
              <a:buNone/>
            </a:pPr>
            <a:r>
              <a:rPr lang="en-US" sz="2800" dirty="0"/>
              <a:t>Senator Tuberville Blocking </a:t>
            </a:r>
            <a:br>
              <a:rPr lang="en-US" sz="2800" dirty="0"/>
            </a:br>
            <a:r>
              <a:rPr lang="en-US" sz="2800" dirty="0"/>
              <a:t>Senior Military Promotions</a:t>
            </a:r>
            <a:endParaRPr sz="2400" dirty="0"/>
          </a:p>
        </p:txBody>
      </p:sp>
      <p:sp>
        <p:nvSpPr>
          <p:cNvPr id="289" name="Google Shape;289;p35"/>
          <p:cNvSpPr txBox="1"/>
          <p:nvPr/>
        </p:nvSpPr>
        <p:spPr>
          <a:xfrm>
            <a:off x="215153" y="1582341"/>
            <a:ext cx="8647493" cy="4801314"/>
          </a:xfrm>
          <a:prstGeom prst="rect">
            <a:avLst/>
          </a:prstGeom>
          <a:noFill/>
          <a:ln>
            <a:noFill/>
          </a:ln>
        </p:spPr>
        <p:txBody>
          <a:bodyPr spcFirstLastPara="1" wrap="square" lIns="91425" tIns="45700" rIns="91425" bIns="45700" anchor="t" anchorCtr="0">
            <a:spAutoFit/>
          </a:bodyPr>
          <a:lstStyle/>
          <a:p>
            <a:pPr marL="285750" marR="0" lvl="0" indent="-285750" algn="l" rtl="0">
              <a:spcBef>
                <a:spcPts val="0"/>
              </a:spcBef>
              <a:spcAft>
                <a:spcPts val="0"/>
              </a:spcAft>
              <a:buClr>
                <a:srgbClr val="000000"/>
              </a:buClr>
              <a:buSzPts val="1800"/>
              <a:buFont typeface="Arial"/>
              <a:buChar char="•"/>
            </a:pPr>
            <a:r>
              <a:rPr lang="en-US" sz="1800" b="0" i="0" dirty="0">
                <a:solidFill>
                  <a:srgbClr val="000000"/>
                </a:solidFill>
                <a:latin typeface="Calibri"/>
                <a:ea typeface="Calibri"/>
                <a:cs typeface="Calibri"/>
                <a:sym typeface="Calibri"/>
              </a:rPr>
              <a:t>Background:  </a:t>
            </a:r>
            <a:r>
              <a:rPr lang="en-US" sz="1800" b="1" i="0" dirty="0">
                <a:solidFill>
                  <a:srgbClr val="000000"/>
                </a:solidFill>
                <a:latin typeface="Calibri"/>
                <a:ea typeface="Calibri"/>
                <a:cs typeface="Calibri"/>
                <a:sym typeface="Calibri"/>
              </a:rPr>
              <a:t>“</a:t>
            </a:r>
            <a:r>
              <a:rPr lang="en-US" sz="1800" b="0" i="0" dirty="0">
                <a:solidFill>
                  <a:srgbClr val="000000"/>
                </a:solidFill>
                <a:latin typeface="Calibri"/>
                <a:ea typeface="Calibri"/>
                <a:cs typeface="Calibri"/>
                <a:sym typeface="Calibri"/>
              </a:rPr>
              <a:t>As of July 26, Tuberville's holds number 273 senior military nominations. Those include the highest-ranking military officers in the Marine Corps and Army. Next week, the top officer in the Navy will join the list, and at the end of September, the nominee to replace Gen. Mark Milley as chairman of the Joint Chiefs -- the top military officer in the country -- will face Senate scrutiny.” (8/9/2023</a:t>
            </a:r>
            <a:r>
              <a:rPr lang="en-US" sz="1800" b="0" i="0" u="sng" strike="noStrike" dirty="0">
                <a:solidFill>
                  <a:srgbClr val="2D95BF"/>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https://abcnews.go.com/Politics/tubervilles-stonewalling-military-confirmations-draws-criticism-gop-presidential/story?id=102143650</a:t>
            </a:r>
            <a:r>
              <a:rPr lang="en-US" sz="1800" b="0" i="0" dirty="0">
                <a:solidFill>
                  <a:srgbClr val="000000"/>
                </a:solidFill>
                <a:latin typeface="Calibri"/>
                <a:ea typeface="Calibri"/>
                <a:cs typeface="Calibri"/>
                <a:sym typeface="Calibri"/>
              </a:rPr>
              <a:t>)</a:t>
            </a:r>
            <a:endParaRPr dirty="0"/>
          </a:p>
          <a:p>
            <a:pPr marL="285750" marR="0" lvl="0" indent="-171450" algn="l" rtl="0">
              <a:spcBef>
                <a:spcPts val="0"/>
              </a:spcBef>
              <a:spcAft>
                <a:spcPts val="0"/>
              </a:spcAft>
              <a:buClr>
                <a:schemeClr val="dk1"/>
              </a:buClr>
              <a:buSzPts val="1800"/>
              <a:buFont typeface="Arial"/>
              <a:buNone/>
            </a:pPr>
            <a:endParaRPr sz="1800" b="0" i="0" dirty="0">
              <a:solidFill>
                <a:srgbClr val="000000"/>
              </a:solidFill>
              <a:latin typeface="Arial"/>
              <a:ea typeface="Arial"/>
              <a:cs typeface="Arial"/>
              <a:sym typeface="Arial"/>
            </a:endParaRPr>
          </a:p>
          <a:p>
            <a:pPr marL="285750" marR="0" lvl="0" indent="-285750" algn="l" rtl="0">
              <a:spcBef>
                <a:spcPts val="0"/>
              </a:spcBef>
              <a:spcAft>
                <a:spcPts val="0"/>
              </a:spcAft>
              <a:buClr>
                <a:srgbClr val="000000"/>
              </a:buClr>
              <a:buSzPts val="1800"/>
              <a:buFont typeface="Arial"/>
              <a:buChar char="•"/>
            </a:pPr>
            <a:r>
              <a:rPr lang="en-US" sz="1800" b="0" i="0" dirty="0">
                <a:solidFill>
                  <a:srgbClr val="000000"/>
                </a:solidFill>
                <a:latin typeface="Calibri"/>
                <a:ea typeface="Calibri"/>
                <a:cs typeface="Calibri"/>
                <a:sym typeface="Calibri"/>
              </a:rPr>
              <a:t>July 11, 2023 – Ryan Gallucci (National) Sends statement to Senate Majority Leader Chuck Schumer and Senate Minority Leader Mitch McConnell:  “VFW Demands Senate Act in Confirming Critical Military Leadership Positions”</a:t>
            </a:r>
            <a:endParaRPr dirty="0"/>
          </a:p>
          <a:p>
            <a:pPr marL="285750" marR="0" lvl="0" indent="-171450" algn="l" rtl="0">
              <a:spcBef>
                <a:spcPts val="0"/>
              </a:spcBef>
              <a:spcAft>
                <a:spcPts val="0"/>
              </a:spcAft>
              <a:buClr>
                <a:schemeClr val="dk1"/>
              </a:buClr>
              <a:buSzPts val="1800"/>
              <a:buFont typeface="Arial"/>
              <a:buNone/>
            </a:pPr>
            <a:endParaRPr sz="1800" b="0" i="0" dirty="0">
              <a:solidFill>
                <a:srgbClr val="000000"/>
              </a:solidFill>
              <a:latin typeface="Arial"/>
              <a:ea typeface="Arial"/>
              <a:cs typeface="Arial"/>
              <a:sym typeface="Arial"/>
            </a:endParaRPr>
          </a:p>
          <a:p>
            <a:pPr marL="285750" marR="0" lvl="0" indent="-285750" algn="l" rtl="0">
              <a:spcBef>
                <a:spcPts val="0"/>
              </a:spcBef>
              <a:spcAft>
                <a:spcPts val="0"/>
              </a:spcAft>
              <a:buClr>
                <a:srgbClr val="000000"/>
              </a:buClr>
              <a:buSzPts val="1800"/>
              <a:buFont typeface="Arial"/>
              <a:buChar char="•"/>
            </a:pPr>
            <a:r>
              <a:rPr lang="en-US" sz="1800" b="0" i="0" dirty="0">
                <a:solidFill>
                  <a:srgbClr val="000000"/>
                </a:solidFill>
                <a:latin typeface="Calibri"/>
                <a:ea typeface="Calibri"/>
                <a:cs typeface="Calibri"/>
                <a:sym typeface="Calibri"/>
              </a:rPr>
              <a:t>CNN contacted Alabama posts for comment</a:t>
            </a:r>
            <a:endParaRPr dirty="0"/>
          </a:p>
          <a:p>
            <a:pPr marL="285750" marR="0" lvl="0" indent="-171450" algn="l" rtl="0">
              <a:spcBef>
                <a:spcPts val="0"/>
              </a:spcBef>
              <a:spcAft>
                <a:spcPts val="0"/>
              </a:spcAft>
              <a:buClr>
                <a:schemeClr val="dk1"/>
              </a:buClr>
              <a:buSzPts val="1800"/>
              <a:buFont typeface="Arial"/>
              <a:buNone/>
            </a:pPr>
            <a:endParaRPr sz="1800" b="0" i="0" dirty="0">
              <a:solidFill>
                <a:srgbClr val="000000"/>
              </a:solidFill>
              <a:latin typeface="Arial"/>
              <a:ea typeface="Arial"/>
              <a:cs typeface="Arial"/>
              <a:sym typeface="Arial"/>
            </a:endParaRPr>
          </a:p>
          <a:p>
            <a:pPr marL="285750" marR="0" lvl="0" indent="-285750" algn="l" rtl="0">
              <a:spcBef>
                <a:spcPts val="0"/>
              </a:spcBef>
              <a:spcAft>
                <a:spcPts val="0"/>
              </a:spcAft>
              <a:buClr>
                <a:srgbClr val="000000"/>
              </a:buClr>
              <a:buSzPts val="1800"/>
              <a:buFont typeface="Arial"/>
              <a:buChar char="•"/>
            </a:pPr>
            <a:r>
              <a:rPr lang="en-US" sz="1800" b="0" i="0" dirty="0">
                <a:solidFill>
                  <a:srgbClr val="000000"/>
                </a:solidFill>
                <a:latin typeface="Calibri"/>
                <a:ea typeface="Calibri"/>
                <a:cs typeface="Calibri"/>
                <a:sym typeface="Calibri"/>
              </a:rPr>
              <a:t>State Public Relations/Communications Chairman, Jim Billings, drafted Department talking points in preparation for further media interest.</a:t>
            </a:r>
            <a:endParaRPr dirty="0"/>
          </a:p>
          <a:p>
            <a:pPr marL="285750" marR="0" lvl="0" indent="-171450" algn="l" rtl="0">
              <a:spcBef>
                <a:spcPts val="0"/>
              </a:spcBef>
              <a:spcAft>
                <a:spcPts val="0"/>
              </a:spcAft>
              <a:buClr>
                <a:schemeClr val="dk1"/>
              </a:buClr>
              <a:buSzPts val="1800"/>
              <a:buFont typeface="Arial"/>
              <a:buNone/>
            </a:pPr>
            <a:endParaRPr sz="1800" b="0" i="0" dirty="0">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Google Shape;294;p36"/>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7</a:t>
            </a:fld>
            <a:endParaRPr dirty="0"/>
          </a:p>
        </p:txBody>
      </p:sp>
      <p:sp>
        <p:nvSpPr>
          <p:cNvPr id="295" name="Google Shape;295;p36"/>
          <p:cNvSpPr txBox="1">
            <a:spLocks noGrp="1"/>
          </p:cNvSpPr>
          <p:nvPr>
            <p:ph type="title"/>
          </p:nvPr>
        </p:nvSpPr>
        <p:spPr>
          <a:xfrm>
            <a:off x="215153" y="134472"/>
            <a:ext cx="6338048" cy="98173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2800"/>
              <a:buFont typeface="Arial"/>
              <a:buNone/>
            </a:pPr>
            <a:r>
              <a:rPr lang="en-US" sz="2800" dirty="0"/>
              <a:t>Senator Tuberville Blocking </a:t>
            </a:r>
            <a:br>
              <a:rPr lang="en-US" sz="2800" dirty="0"/>
            </a:br>
            <a:r>
              <a:rPr lang="en-US" sz="2800" dirty="0"/>
              <a:t>Senior Military Promotions Cont’d</a:t>
            </a:r>
            <a:endParaRPr sz="2400" dirty="0"/>
          </a:p>
        </p:txBody>
      </p:sp>
      <p:sp>
        <p:nvSpPr>
          <p:cNvPr id="296" name="Google Shape;296;p36"/>
          <p:cNvSpPr txBox="1"/>
          <p:nvPr/>
        </p:nvSpPr>
        <p:spPr>
          <a:xfrm>
            <a:off x="215153" y="1582341"/>
            <a:ext cx="8647493" cy="2646878"/>
          </a:xfrm>
          <a:prstGeom prst="rect">
            <a:avLst/>
          </a:prstGeom>
          <a:noFill/>
          <a:ln>
            <a:noFill/>
          </a:ln>
        </p:spPr>
        <p:txBody>
          <a:bodyPr spcFirstLastPara="1" wrap="square" lIns="91425" tIns="45700" rIns="91425" bIns="45700" anchor="t" anchorCtr="0">
            <a:spAutoFit/>
          </a:bodyPr>
          <a:lstStyle/>
          <a:p>
            <a:pPr marL="285750" marR="0" lvl="0" indent="-285750" algn="l" rtl="0">
              <a:spcBef>
                <a:spcPts val="0"/>
              </a:spcBef>
              <a:spcAft>
                <a:spcPts val="0"/>
              </a:spcAft>
              <a:buClr>
                <a:srgbClr val="000000"/>
              </a:buClr>
              <a:buSzPts val="1800"/>
              <a:buFont typeface="Arial"/>
              <a:buChar char="•"/>
            </a:pPr>
            <a:r>
              <a:rPr lang="en-US" sz="1800" b="0" i="0" dirty="0">
                <a:solidFill>
                  <a:srgbClr val="000000"/>
                </a:solidFill>
                <a:latin typeface="Calibri"/>
                <a:ea typeface="Calibri"/>
                <a:cs typeface="Calibri"/>
                <a:sym typeface="Calibri"/>
              </a:rPr>
              <a:t>*I spoke with Ryan about setting up a meeting with the Senator and we discussed the ripple of ramifications beyond military readiness to promotions being held for ransom where the military members (who are not law-makers) are punished.</a:t>
            </a:r>
            <a:endParaRPr dirty="0"/>
          </a:p>
          <a:p>
            <a:pPr marL="285750" marR="0" lvl="0" indent="-171450" algn="l" rtl="0">
              <a:spcBef>
                <a:spcPts val="0"/>
              </a:spcBef>
              <a:spcAft>
                <a:spcPts val="0"/>
              </a:spcAft>
              <a:buClr>
                <a:schemeClr val="dk1"/>
              </a:buClr>
              <a:buSzPts val="1800"/>
              <a:buFont typeface="Arial"/>
              <a:buNone/>
            </a:pPr>
            <a:endParaRPr sz="1800" b="0" i="0" dirty="0">
              <a:solidFill>
                <a:srgbClr val="000000"/>
              </a:solidFill>
              <a:latin typeface="Arial"/>
              <a:ea typeface="Arial"/>
              <a:cs typeface="Arial"/>
              <a:sym typeface="Arial"/>
            </a:endParaRPr>
          </a:p>
          <a:p>
            <a:pPr marL="285750" marR="0" lvl="0" indent="-285750" algn="l" rtl="0">
              <a:spcBef>
                <a:spcPts val="0"/>
              </a:spcBef>
              <a:spcAft>
                <a:spcPts val="0"/>
              </a:spcAft>
              <a:buClr>
                <a:srgbClr val="000000"/>
              </a:buClr>
              <a:buSzPts val="1800"/>
              <a:buFont typeface="Arial"/>
              <a:buChar char="•"/>
            </a:pPr>
            <a:r>
              <a:rPr lang="en-US" sz="1800" b="0" i="0" dirty="0">
                <a:solidFill>
                  <a:srgbClr val="000000"/>
                </a:solidFill>
                <a:latin typeface="Calibri"/>
                <a:ea typeface="Calibri"/>
                <a:cs typeface="Calibri"/>
                <a:sym typeface="Calibri"/>
              </a:rPr>
              <a:t>The Senate is in recess until September 5th</a:t>
            </a:r>
            <a:endParaRPr dirty="0"/>
          </a:p>
          <a:p>
            <a:pPr marL="285750" marR="0" lvl="0" indent="-171450" algn="l" rtl="0">
              <a:spcBef>
                <a:spcPts val="0"/>
              </a:spcBef>
              <a:spcAft>
                <a:spcPts val="0"/>
              </a:spcAft>
              <a:buClr>
                <a:schemeClr val="dk1"/>
              </a:buClr>
              <a:buSzPts val="1800"/>
              <a:buFont typeface="Arial"/>
              <a:buNone/>
            </a:pPr>
            <a:endParaRPr sz="1800" b="0" i="0" dirty="0">
              <a:solidFill>
                <a:srgbClr val="000000"/>
              </a:solidFill>
              <a:latin typeface="Arial"/>
              <a:ea typeface="Arial"/>
              <a:cs typeface="Arial"/>
              <a:sym typeface="Arial"/>
            </a:endParaRPr>
          </a:p>
          <a:p>
            <a:pPr marL="285750" marR="0" lvl="0" indent="-285750" algn="l" rtl="0">
              <a:spcBef>
                <a:spcPts val="0"/>
              </a:spcBef>
              <a:spcAft>
                <a:spcPts val="0"/>
              </a:spcAft>
              <a:buClr>
                <a:srgbClr val="000000"/>
              </a:buClr>
              <a:buSzPts val="1800"/>
              <a:buFont typeface="Arial"/>
              <a:buChar char="•"/>
            </a:pPr>
            <a:r>
              <a:rPr lang="en-US" sz="1800" b="0" i="0" dirty="0">
                <a:solidFill>
                  <a:srgbClr val="000000"/>
                </a:solidFill>
                <a:latin typeface="Calibri"/>
                <a:ea typeface="Calibri"/>
                <a:cs typeface="Calibri"/>
                <a:sym typeface="Calibri"/>
              </a:rPr>
              <a:t>Working with National to schedule a meeting with Sen. Tuberville</a:t>
            </a:r>
            <a:endParaRPr dirty="0"/>
          </a:p>
          <a:p>
            <a:pPr marL="0" marR="0" lvl="0" indent="0" algn="l" rtl="0">
              <a:spcBef>
                <a:spcPts val="0"/>
              </a:spcBef>
              <a:spcAft>
                <a:spcPts val="0"/>
              </a:spcAft>
              <a:buNone/>
            </a:pPr>
            <a:br>
              <a:rPr lang="en-US" sz="2000" b="0" i="0" dirty="0">
                <a:solidFill>
                  <a:srgbClr val="595959"/>
                </a:solidFill>
                <a:latin typeface="Arial"/>
                <a:ea typeface="Arial"/>
                <a:cs typeface="Arial"/>
                <a:sym typeface="Arial"/>
              </a:rPr>
            </a:br>
            <a:endParaRPr sz="2000" b="0" i="0" dirty="0">
              <a:solidFill>
                <a:srgbClr val="000000"/>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00"/>
        <p:cNvGrpSpPr/>
        <p:nvPr/>
      </p:nvGrpSpPr>
      <p:grpSpPr>
        <a:xfrm>
          <a:off x="0" y="0"/>
          <a:ext cx="0" cy="0"/>
          <a:chOff x="0" y="0"/>
          <a:chExt cx="0" cy="0"/>
        </a:xfrm>
      </p:grpSpPr>
      <p:sp>
        <p:nvSpPr>
          <p:cNvPr id="301" name="Google Shape;301;p37"/>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8</a:t>
            </a:fld>
            <a:endParaRPr dirty="0"/>
          </a:p>
        </p:txBody>
      </p:sp>
      <p:sp>
        <p:nvSpPr>
          <p:cNvPr id="302" name="Google Shape;302;p37"/>
          <p:cNvSpPr txBox="1">
            <a:spLocks noGrp="1"/>
          </p:cNvSpPr>
          <p:nvPr>
            <p:ph type="title"/>
          </p:nvPr>
        </p:nvSpPr>
        <p:spPr>
          <a:xfrm>
            <a:off x="215153" y="134472"/>
            <a:ext cx="6338048" cy="98173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2800"/>
              <a:buFont typeface="Arial"/>
              <a:buNone/>
            </a:pPr>
            <a:r>
              <a:rPr lang="en-US" sz="2800" dirty="0"/>
              <a:t>A Few Ripple Effects:</a:t>
            </a:r>
            <a:endParaRPr sz="2400" dirty="0"/>
          </a:p>
        </p:txBody>
      </p:sp>
      <p:sp>
        <p:nvSpPr>
          <p:cNvPr id="303" name="Google Shape;303;p37"/>
          <p:cNvSpPr txBox="1"/>
          <p:nvPr/>
        </p:nvSpPr>
        <p:spPr>
          <a:xfrm>
            <a:off x="248253" y="1450456"/>
            <a:ext cx="8647493" cy="406265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b="1" i="0" dirty="0">
                <a:solidFill>
                  <a:srgbClr val="000000"/>
                </a:solidFill>
                <a:latin typeface="Calibri"/>
                <a:ea typeface="Calibri"/>
                <a:cs typeface="Calibri"/>
                <a:sym typeface="Calibri"/>
              </a:rPr>
              <a:t>Vulnerable to global threats without senior leadership in position</a:t>
            </a:r>
            <a:endParaRPr dirty="0"/>
          </a:p>
          <a:p>
            <a:pPr marL="0" marR="0" lvl="0" indent="0" algn="l" rtl="0">
              <a:spcBef>
                <a:spcPts val="0"/>
              </a:spcBef>
              <a:spcAft>
                <a:spcPts val="0"/>
              </a:spcAft>
              <a:buNone/>
            </a:pPr>
            <a:r>
              <a:rPr lang="en-US" sz="2000" b="0" i="0" dirty="0">
                <a:solidFill>
                  <a:srgbClr val="000000"/>
                </a:solidFill>
                <a:latin typeface="Calibri"/>
                <a:ea typeface="Calibri"/>
                <a:cs typeface="Calibri"/>
                <a:sym typeface="Calibri"/>
              </a:rPr>
              <a:t>“The Pentagon is scrambling to counter what Defense Secretary Lloyd Austin termed the "cascading effect" of "the unprecedented, across-the-board hold." The blockade is "increasingly hindering the normal operations of this Department and undermining both our military readiness and our national security,“ “’Austin recommended allowing lower-level officers to lead organizations ordinarily led by a four-star general or admiral in an acting capacity "in extraordinary cases.’” “The Senate Armed Services Committee </a:t>
            </a:r>
            <a:r>
              <a:rPr lang="en-US" sz="2000" b="0" i="0" u="sng" strike="noStrike" dirty="0">
                <a:solidFill>
                  <a:srgbClr val="2D95BF"/>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Reports</a:t>
            </a:r>
            <a:r>
              <a:rPr lang="en-US" sz="2000" b="0" i="0" u="none" strike="noStrike" dirty="0">
                <a:solidFill>
                  <a:srgbClr val="2D95BF"/>
                </a:solidFill>
                <a:latin typeface="Calibri"/>
                <a:ea typeface="Calibri"/>
                <a:cs typeface="Calibri"/>
                <a:sym typeface="Calibri"/>
              </a:rPr>
              <a:t> </a:t>
            </a:r>
            <a:r>
              <a:rPr lang="en-US" sz="2000" b="0" i="0" dirty="0">
                <a:solidFill>
                  <a:srgbClr val="000000"/>
                </a:solidFill>
                <a:latin typeface="Calibri"/>
                <a:ea typeface="Calibri"/>
                <a:cs typeface="Calibri"/>
                <a:sym typeface="Calibri"/>
              </a:rPr>
              <a:t>650 officers will require Senate confirmation by the end of the year and 110 will be forced to perform two jobs simultaneously.”</a:t>
            </a:r>
            <a:endParaRPr dirty="0"/>
          </a:p>
          <a:p>
            <a:pPr marL="0" marR="0" lvl="0" indent="0" algn="l" rtl="0">
              <a:spcBef>
                <a:spcPts val="0"/>
              </a:spcBef>
              <a:spcAft>
                <a:spcPts val="0"/>
              </a:spcAft>
              <a:buNone/>
            </a:pPr>
            <a:endParaRPr sz="1800" b="0" i="0" dirty="0">
              <a:solidFill>
                <a:srgbClr val="000000"/>
              </a:solidFill>
              <a:latin typeface="Courier New"/>
              <a:ea typeface="Courier New"/>
              <a:cs typeface="Courier New"/>
              <a:sym typeface="Courier New"/>
            </a:endParaRPr>
          </a:p>
          <a:p>
            <a:pPr marL="0" marR="0" lvl="0" indent="0" algn="l" rtl="0">
              <a:spcBef>
                <a:spcPts val="0"/>
              </a:spcBef>
              <a:spcAft>
                <a:spcPts val="0"/>
              </a:spcAft>
              <a:buNone/>
            </a:pPr>
            <a:br>
              <a:rPr lang="en-US" sz="2000" b="0" i="0" dirty="0">
                <a:solidFill>
                  <a:srgbClr val="595959"/>
                </a:solidFill>
                <a:latin typeface="Arial"/>
                <a:ea typeface="Arial"/>
                <a:cs typeface="Arial"/>
                <a:sym typeface="Arial"/>
              </a:rPr>
            </a:br>
            <a:endParaRPr sz="2000" b="0" i="0" dirty="0">
              <a:solidFill>
                <a:srgbClr val="000000"/>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Google Shape;308;p38"/>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9</a:t>
            </a:fld>
            <a:endParaRPr dirty="0"/>
          </a:p>
        </p:txBody>
      </p:sp>
      <p:sp>
        <p:nvSpPr>
          <p:cNvPr id="309" name="Google Shape;309;p38"/>
          <p:cNvSpPr txBox="1">
            <a:spLocks noGrp="1"/>
          </p:cNvSpPr>
          <p:nvPr>
            <p:ph type="title"/>
          </p:nvPr>
        </p:nvSpPr>
        <p:spPr>
          <a:xfrm>
            <a:off x="215153" y="134472"/>
            <a:ext cx="6338048" cy="981732"/>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2800"/>
              <a:buFont typeface="Arial"/>
              <a:buNone/>
            </a:pPr>
            <a:r>
              <a:rPr lang="en-US" sz="2800" dirty="0"/>
              <a:t>A Few Ripple Effects Cont’d:</a:t>
            </a:r>
            <a:endParaRPr sz="2400" dirty="0"/>
          </a:p>
        </p:txBody>
      </p:sp>
      <p:sp>
        <p:nvSpPr>
          <p:cNvPr id="310" name="Google Shape;310;p38"/>
          <p:cNvSpPr txBox="1"/>
          <p:nvPr/>
        </p:nvSpPr>
        <p:spPr>
          <a:xfrm>
            <a:off x="248253" y="1450456"/>
            <a:ext cx="8647493" cy="58785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b="0" i="0" dirty="0">
              <a:solidFill>
                <a:srgbClr val="000000"/>
              </a:solidFill>
              <a:latin typeface="Courier New"/>
              <a:ea typeface="Courier New"/>
              <a:cs typeface="Courier New"/>
              <a:sym typeface="Courier New"/>
            </a:endParaRPr>
          </a:p>
          <a:p>
            <a:pPr marL="0" marR="0" lvl="0" indent="0" algn="l" rtl="0">
              <a:spcBef>
                <a:spcPts val="0"/>
              </a:spcBef>
              <a:spcAft>
                <a:spcPts val="0"/>
              </a:spcAft>
              <a:buNone/>
            </a:pPr>
            <a:r>
              <a:rPr lang="en-US" sz="2000" b="1" i="0" dirty="0">
                <a:solidFill>
                  <a:srgbClr val="000000"/>
                </a:solidFill>
                <a:latin typeface="Calibri"/>
                <a:ea typeface="Calibri"/>
                <a:cs typeface="Calibri"/>
                <a:sym typeface="Calibri"/>
              </a:rPr>
              <a:t>Military recruitment will continue to suffer, especially among women if medical care is not equal in all 50 states</a:t>
            </a:r>
            <a:endParaRPr dirty="0"/>
          </a:p>
          <a:p>
            <a:pPr marL="0" marR="0" lvl="0" indent="0" algn="l" rtl="0">
              <a:spcBef>
                <a:spcPts val="0"/>
              </a:spcBef>
              <a:spcAft>
                <a:spcPts val="0"/>
              </a:spcAft>
              <a:buNone/>
            </a:pPr>
            <a:r>
              <a:rPr lang="en-US" sz="2000" b="0" i="0" dirty="0">
                <a:solidFill>
                  <a:srgbClr val="000000"/>
                </a:solidFill>
                <a:latin typeface="Calibri"/>
                <a:ea typeface="Calibri"/>
                <a:cs typeface="Calibri"/>
                <a:sym typeface="Calibri"/>
              </a:rPr>
              <a:t>“Though the Army has been meeting its retention goals, hitting recruiting targets has been a problem. The </a:t>
            </a:r>
            <a:r>
              <a:rPr lang="en-US" sz="2000" b="0" i="0" u="sng" strike="noStrike" dirty="0">
                <a:solidFill>
                  <a:srgbClr val="2D95BF"/>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Army hopes to enlist 65,000 new soldiers</a:t>
            </a:r>
            <a:r>
              <a:rPr lang="en-US" sz="2000" b="0" i="0" u="none" strike="noStrike" dirty="0">
                <a:solidFill>
                  <a:srgbClr val="2D95BF"/>
                </a:solidFill>
                <a:latin typeface="Calibri"/>
                <a:ea typeface="Calibri"/>
                <a:cs typeface="Calibri"/>
                <a:sym typeface="Calibri"/>
              </a:rPr>
              <a:t> </a:t>
            </a:r>
            <a:r>
              <a:rPr lang="en-US" sz="2000" b="0" i="0" dirty="0">
                <a:solidFill>
                  <a:srgbClr val="000000"/>
                </a:solidFill>
                <a:latin typeface="Calibri"/>
                <a:ea typeface="Calibri"/>
                <a:cs typeface="Calibri"/>
                <a:sym typeface="Calibri"/>
              </a:rPr>
              <a:t> before fiscal 2023 ends, but Wormuth has acknowledged that will be a tough goal to meet.” “Recruiting women into the Army is even more difficult. Recruitment is down 29% overall since the start of the coronavirus pandemic and among younger women it’s down 31%, the service told the Defense Advisory Committee for Women in the Services. Fear of </a:t>
            </a:r>
            <a:r>
              <a:rPr lang="en-US" sz="2000" b="0" i="0" u="sng" strike="noStrike" dirty="0">
                <a:solidFill>
                  <a:srgbClr val="2D95BF"/>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sexual assault or harassment</a:t>
            </a:r>
            <a:r>
              <a:rPr lang="en-US" sz="2000" b="0" i="0" u="none" strike="noStrike" dirty="0">
                <a:solidFill>
                  <a:srgbClr val="2D95BF"/>
                </a:solidFill>
                <a:latin typeface="Calibri"/>
                <a:ea typeface="Calibri"/>
                <a:cs typeface="Calibri"/>
                <a:sym typeface="Calibri"/>
              </a:rPr>
              <a:t> </a:t>
            </a:r>
            <a:r>
              <a:rPr lang="en-US" sz="2000" b="0" i="0" u="sng" strike="noStrike" dirty="0">
                <a:solidFill>
                  <a:srgbClr val="2D95BF"/>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is a top concern</a:t>
            </a:r>
            <a:r>
              <a:rPr lang="en-US" sz="2000" b="0" i="0" u="none" strike="noStrike" dirty="0">
                <a:solidFill>
                  <a:srgbClr val="2D95BF"/>
                </a:solidFill>
                <a:latin typeface="Calibri"/>
                <a:ea typeface="Calibri"/>
                <a:cs typeface="Calibri"/>
                <a:sym typeface="Calibri"/>
              </a:rPr>
              <a:t> </a:t>
            </a:r>
            <a:r>
              <a:rPr lang="en-US" sz="2000" b="0" i="0" dirty="0">
                <a:solidFill>
                  <a:srgbClr val="000000"/>
                </a:solidFill>
                <a:latin typeface="Calibri"/>
                <a:ea typeface="Calibri"/>
                <a:cs typeface="Calibri"/>
                <a:sym typeface="Calibri"/>
              </a:rPr>
              <a:t> among young women, while others do not see military service as aligned with their aspirations, according to Army Recruiting Command.”</a:t>
            </a:r>
            <a:endParaRPr dirty="0"/>
          </a:p>
          <a:p>
            <a:pPr marL="0" marR="0" lvl="0" indent="0" algn="l" rtl="0">
              <a:spcBef>
                <a:spcPts val="0"/>
              </a:spcBef>
              <a:spcAft>
                <a:spcPts val="0"/>
              </a:spcAft>
              <a:buNone/>
            </a:pPr>
            <a:endParaRPr sz="2000" b="0" i="0" dirty="0">
              <a:solidFill>
                <a:srgbClr val="000000"/>
              </a:solidFill>
              <a:latin typeface="Calibri"/>
              <a:ea typeface="Calibri"/>
              <a:cs typeface="Calibri"/>
              <a:sym typeface="Calibri"/>
            </a:endParaRPr>
          </a:p>
          <a:p>
            <a:pPr marL="0" marR="0" lvl="0" indent="0" algn="l" rtl="0">
              <a:spcBef>
                <a:spcPts val="0"/>
              </a:spcBef>
              <a:spcAft>
                <a:spcPts val="0"/>
              </a:spcAft>
              <a:buNone/>
            </a:pPr>
            <a:r>
              <a:rPr lang="en-US" sz="2000" b="0" i="0" u="sng" strike="noStrike" dirty="0">
                <a:solidFill>
                  <a:srgbClr val="2D95BF"/>
                </a:solidFill>
                <a:latin typeface="Calibri"/>
                <a:ea typeface="Calibri"/>
                <a:cs typeface="Calibri"/>
                <a:sym typeface="Calibri"/>
                <a:hlinkClick r:id="rId5">
                  <a:extLst>
                    <a:ext uri="{A12FA001-AC4F-418D-AE19-62706E023703}">
                      <ahyp:hlinkClr xmlns:ahyp="http://schemas.microsoft.com/office/drawing/2018/hyperlinkcolor" val="tx"/>
                    </a:ext>
                  </a:extLst>
                </a:hlinkClick>
              </a:rPr>
              <a:t>https://www.stripes.com/branches/army/2023-06-14/army-retention-soldiers-recruiting-</a:t>
            </a:r>
            <a:endParaRPr sz="2000" b="0" i="0" u="sng" dirty="0">
              <a:solidFill>
                <a:srgbClr val="0563C1"/>
              </a:solidFill>
              <a:latin typeface="Calibri"/>
              <a:ea typeface="Calibri"/>
              <a:cs typeface="Calibri"/>
              <a:sym typeface="Calibri"/>
            </a:endParaRPr>
          </a:p>
          <a:p>
            <a:pPr marL="0" marR="0" lvl="0" indent="0" algn="l" rtl="0">
              <a:spcBef>
                <a:spcPts val="0"/>
              </a:spcBef>
              <a:spcAft>
                <a:spcPts val="0"/>
              </a:spcAft>
              <a:buNone/>
            </a:pPr>
            <a:r>
              <a:rPr lang="en-US" sz="2000" b="0" i="0" u="sng" strike="noStrike" dirty="0">
                <a:solidFill>
                  <a:srgbClr val="2D95BF"/>
                </a:solidFill>
                <a:latin typeface="Calibri"/>
                <a:ea typeface="Calibri"/>
                <a:cs typeface="Calibri"/>
                <a:sym typeface="Calibri"/>
                <a:hlinkClick r:id="rId5">
                  <a:extLst>
                    <a:ext uri="{A12FA001-AC4F-418D-AE19-62706E023703}">
                      <ahyp:hlinkClr xmlns:ahyp="http://schemas.microsoft.com/office/drawing/2018/hyperlinkcolor" val="tx"/>
                    </a:ext>
                  </a:extLst>
                </a:hlinkClick>
              </a:rPr>
              <a:t>10439308.html</a:t>
            </a:r>
            <a:endParaRPr sz="2000" b="0" i="0" u="sng" dirty="0">
              <a:solidFill>
                <a:srgbClr val="0563C1"/>
              </a:solidFill>
              <a:latin typeface="Calibri"/>
              <a:ea typeface="Calibri"/>
              <a:cs typeface="Calibri"/>
              <a:sym typeface="Calibri"/>
            </a:endParaRPr>
          </a:p>
          <a:p>
            <a:pPr marL="0" marR="0" lvl="0" indent="0" algn="l" rtl="0">
              <a:spcBef>
                <a:spcPts val="0"/>
              </a:spcBef>
              <a:spcAft>
                <a:spcPts val="0"/>
              </a:spcAft>
              <a:buNone/>
            </a:pPr>
            <a:br>
              <a:rPr lang="en-US" sz="1800" b="0" i="0" dirty="0">
                <a:solidFill>
                  <a:srgbClr val="595959"/>
                </a:solidFill>
                <a:latin typeface="Arial"/>
                <a:ea typeface="Arial"/>
                <a:cs typeface="Arial"/>
                <a:sym typeface="Arial"/>
              </a:rPr>
            </a:br>
            <a:br>
              <a:rPr lang="en-US" sz="2000" b="0" i="0" dirty="0">
                <a:solidFill>
                  <a:srgbClr val="595959"/>
                </a:solidFill>
                <a:latin typeface="Arial"/>
                <a:ea typeface="Arial"/>
                <a:cs typeface="Arial"/>
                <a:sym typeface="Arial"/>
              </a:rPr>
            </a:br>
            <a:endParaRPr sz="2000" b="0" i="0" dirty="0">
              <a:solidFill>
                <a:srgbClr val="000000"/>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1061</Words>
  <Application>Microsoft Macintosh PowerPoint</Application>
  <PresentationFormat>On-screen Show (4:3)</PresentationFormat>
  <Paragraphs>78</Paragraphs>
  <Slides>10</Slides>
  <Notes>10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10</vt:i4>
      </vt:variant>
    </vt:vector>
  </HeadingPairs>
  <TitlesOfParts>
    <vt:vector size="16" baseType="lpstr">
      <vt:lpstr>Arial</vt:lpstr>
      <vt:lpstr>Times New Roman</vt:lpstr>
      <vt:lpstr>Calibri</vt:lpstr>
      <vt:lpstr>Courier New</vt:lpstr>
      <vt:lpstr>Office Theme</vt:lpstr>
      <vt:lpstr>Custom Design</vt:lpstr>
      <vt:lpstr>PowerPoint Presentation</vt:lpstr>
      <vt:lpstr>Legislative National Priorities</vt:lpstr>
      <vt:lpstr>Legislative National Convention Legislative Wins</vt:lpstr>
      <vt:lpstr>Legislative In Progress</vt:lpstr>
      <vt:lpstr>Legislative In the Future</vt:lpstr>
      <vt:lpstr>Senator Tuberville Blocking  Senior Military Promotions</vt:lpstr>
      <vt:lpstr>Senator Tuberville Blocking  Senior Military Promotions Cont’d</vt:lpstr>
      <vt:lpstr>A Few Ripple Effects:</vt:lpstr>
      <vt:lpstr>A Few Ripple Effects Cont’d:</vt:lpstr>
      <vt:lpstr>Women Veterans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Monica Levy</dc:creator>
  <cp:lastModifiedBy>Robert Schmidbauer</cp:lastModifiedBy>
  <cp:revision>4</cp:revision>
  <dcterms:created xsi:type="dcterms:W3CDTF">2018-09-13T15:53:27Z</dcterms:created>
  <dcterms:modified xsi:type="dcterms:W3CDTF">2023-08-21T22:45:14Z</dcterms:modified>
</cp:coreProperties>
</file>