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</p:sldMasterIdLst>
  <p:notesMasterIdLst>
    <p:notesMasterId r:id="rId21"/>
  </p:notesMasterIdLst>
  <p:sldIdLst>
    <p:sldId id="306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</p:sldIdLst>
  <p:sldSz cx="9144000" cy="6858000" type="screen4x3"/>
  <p:notesSz cx="7023100" cy="93091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2" roundtripDataSignature="AMtx7mjVr20JU8CneerIhif66sWVNIbP8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82"/>
    <p:restoredTop sz="94694"/>
  </p:normalViewPr>
  <p:slideViewPr>
    <p:cSldViewPr snapToGrid="0">
      <p:cViewPr varScale="1">
        <p:scale>
          <a:sx n="121" d="100"/>
          <a:sy n="121" d="100"/>
        </p:scale>
        <p:origin x="2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82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43343" cy="46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8132" y="0"/>
            <a:ext cx="3043343" cy="46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757b729593_0_0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g2757b72959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757b729593_0_62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g2757b729593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757b729593_0_70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g2757b729593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757b729593_0_77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2757b729593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757b729593_0_83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g2757b729593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757b729593_0_89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g2757b729593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757b729593_0_96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g2757b729593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757b729593_0_102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g2757b729593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757b729593_0_108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g2757b72959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757b729593_0_115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g2757b72959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757b729593_0_121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g2757b729593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757b729593_0_6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g2757b72959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757b729593_0_12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g2757b72959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757b729593_0_18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g2757b72959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757b729593_0_24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g2757b72959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757b729593_0_30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g2757b72959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757b729593_0_37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g2757b72959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757b729593_0_46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g2757b729593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757b729593_0_55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g2757b729593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66"/>
          <p:cNvSpPr>
            <a:spLocks noGrp="1"/>
          </p:cNvSpPr>
          <p:nvPr>
            <p:ph type="chart" idx="2"/>
          </p:nvPr>
        </p:nvSpPr>
        <p:spPr>
          <a:xfrm>
            <a:off x="645459" y="1515035"/>
            <a:ext cx="7869891" cy="466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66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048" cy="98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7"/>
          <p:cNvSpPr txBox="1">
            <a:spLocks noGrp="1"/>
          </p:cNvSpPr>
          <p:nvPr>
            <p:ph type="body" idx="1"/>
          </p:nvPr>
        </p:nvSpPr>
        <p:spPr>
          <a:xfrm>
            <a:off x="628650" y="1393236"/>
            <a:ext cx="7886700" cy="488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6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67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048" cy="98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8"/>
          <p:cNvSpPr txBox="1">
            <a:spLocks noGrp="1"/>
          </p:cNvSpPr>
          <p:nvPr>
            <p:ph type="body" idx="1"/>
          </p:nvPr>
        </p:nvSpPr>
        <p:spPr>
          <a:xfrm>
            <a:off x="628650" y="1458072"/>
            <a:ext cx="3867150" cy="4808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68"/>
          <p:cNvSpPr txBox="1">
            <a:spLocks noGrp="1"/>
          </p:cNvSpPr>
          <p:nvPr>
            <p:ph type="body" idx="2"/>
          </p:nvPr>
        </p:nvSpPr>
        <p:spPr>
          <a:xfrm>
            <a:off x="4648200" y="1458073"/>
            <a:ext cx="3867150" cy="479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6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68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048" cy="98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69"/>
          <p:cNvSpPr>
            <a:spLocks noGrp="1"/>
          </p:cNvSpPr>
          <p:nvPr>
            <p:ph type="tbl" idx="2"/>
          </p:nvPr>
        </p:nvSpPr>
        <p:spPr>
          <a:xfrm>
            <a:off x="609600" y="1524000"/>
            <a:ext cx="7905749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69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048" cy="98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70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048" cy="98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5"/>
          <p:cNvSpPr/>
          <p:nvPr/>
        </p:nvSpPr>
        <p:spPr>
          <a:xfrm>
            <a:off x="0" y="1252728"/>
            <a:ext cx="9144000" cy="56052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6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" name="Google Shape;17;p65"/>
          <p:cNvCxnSpPr/>
          <p:nvPr/>
        </p:nvCxnSpPr>
        <p:spPr>
          <a:xfrm>
            <a:off x="0" y="1243584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" name="Google Shape;18;p6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97845" y="273873"/>
            <a:ext cx="1977485" cy="69198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fw.org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oms.vfw.org/MembershipOrderForm.aspx?sec=3" TargetMode="External"/><Relationship Id="rId4" Type="http://schemas.openxmlformats.org/officeDocument/2006/relationships/hyperlink" Target="https://oms.vfw.org/Default.aspx#collapseThre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757b729593_0_0"/>
          <p:cNvSpPr txBox="1"/>
          <p:nvPr/>
        </p:nvSpPr>
        <p:spPr>
          <a:xfrm>
            <a:off x="0" y="2644170"/>
            <a:ext cx="9144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Membership for Posts</a:t>
            </a:r>
            <a:endParaRPr dirty="0"/>
          </a:p>
        </p:txBody>
      </p:sp>
      <p:pic>
        <p:nvPicPr>
          <p:cNvPr id="399" name="Google Shape;399;g2757b72959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8648" y="329342"/>
            <a:ext cx="1371719" cy="1767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2757b729593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4401693"/>
            <a:ext cx="3182387" cy="1993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757b729593_0_6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470" name="Google Shape;470;g2757b729593_0_62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1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Recruiting Awards</a:t>
            </a:r>
            <a:endParaRPr sz="2400"/>
          </a:p>
        </p:txBody>
      </p:sp>
      <p:sp>
        <p:nvSpPr>
          <p:cNvPr id="471" name="Google Shape;471;g2757b729593_0_62"/>
          <p:cNvSpPr txBox="1"/>
          <p:nvPr/>
        </p:nvSpPr>
        <p:spPr>
          <a:xfrm>
            <a:off x="215153" y="1322526"/>
            <a:ext cx="3354600" cy="46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1,5, 10, 15 Corresponding numbered member pin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25 CIC coin and Citation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50 National Aide-De-Camp cap and Citation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75 CIC Medallion Set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100 Century cap or $50 VFW Store credit &amp; Citation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150 CIC Custom Desk Name Plate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2" name="Google Shape;472;g2757b729593_0_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5513" y="1322526"/>
            <a:ext cx="4792009" cy="256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2757b729593_0_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5512" y="3886199"/>
            <a:ext cx="4792009" cy="247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757b729593_0_7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479" name="Google Shape;479;g2757b729593_0_70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1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Top Department Recruiter</a:t>
            </a:r>
            <a:endParaRPr sz="2400"/>
          </a:p>
        </p:txBody>
      </p:sp>
      <p:sp>
        <p:nvSpPr>
          <p:cNvPr id="480" name="Google Shape;480;g2757b729593_0_70"/>
          <p:cNvSpPr txBox="1"/>
          <p:nvPr/>
        </p:nvSpPr>
        <p:spPr>
          <a:xfrm>
            <a:off x="306531" y="1393234"/>
            <a:ext cx="8428500" cy="51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 Department Recruiter in every Department on July 1, 2024,  an Engraved Navy Cutlass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Note: Minimum of 25 new/reinstated members required to win this award.  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81" name="Google Shape;481;g2757b729593_0_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7770" y="3137639"/>
            <a:ext cx="5802630" cy="1687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757b729593_0_7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487" name="Google Shape;487;g2757b729593_0_77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1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Are they qualified to join?</a:t>
            </a:r>
            <a:endParaRPr sz="2400"/>
          </a:p>
        </p:txBody>
      </p:sp>
      <p:sp>
        <p:nvSpPr>
          <p:cNvPr id="488" name="Google Shape;488;g2757b729593_0_77"/>
          <p:cNvSpPr txBox="1"/>
          <p:nvPr/>
        </p:nvSpPr>
        <p:spPr>
          <a:xfrm>
            <a:off x="306531" y="1393234"/>
            <a:ext cx="8428500" cy="51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Honorable Discharge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Campaign Medal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Pay Stub/Statements            ID/HF Pay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Military orders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Photographic Proof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Sworn Statements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in doubt Call Me !!!!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757b729593_0_8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494" name="Google Shape;494;g2757b729593_0_83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1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Are they qualified to join?</a:t>
            </a:r>
            <a:endParaRPr sz="2400"/>
          </a:p>
        </p:txBody>
      </p:sp>
      <p:pic>
        <p:nvPicPr>
          <p:cNvPr id="495" name="Google Shape;495;g2757b729593_0_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107" y="1393698"/>
            <a:ext cx="8598877" cy="5080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757b729593_0_8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501" name="Google Shape;501;g2757b729593_0_89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1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Are they qualified to join?</a:t>
            </a:r>
            <a:endParaRPr sz="2400"/>
          </a:p>
        </p:txBody>
      </p:sp>
      <p:pic>
        <p:nvPicPr>
          <p:cNvPr id="502" name="Google Shape;502;g2757b729593_0_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362" y="4593476"/>
            <a:ext cx="3700145" cy="210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g2757b729593_0_89"/>
          <p:cNvPicPr preferRelativeResize="0"/>
          <p:nvPr/>
        </p:nvPicPr>
        <p:blipFill rotWithShape="1">
          <a:blip r:embed="rId4">
            <a:alphaModFix/>
          </a:blip>
          <a:srcRect b="45521"/>
          <a:stretch/>
        </p:blipFill>
        <p:spPr>
          <a:xfrm>
            <a:off x="1474839" y="1210106"/>
            <a:ext cx="7669159" cy="4276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757b729593_0_9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509" name="Google Shape;509;g2757b729593_0_96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1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Are they qualified to join?</a:t>
            </a:r>
            <a:endParaRPr sz="2400"/>
          </a:p>
        </p:txBody>
      </p:sp>
      <p:pic>
        <p:nvPicPr>
          <p:cNvPr id="510" name="Google Shape;510;g2757b729593_0_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0515" y="1268361"/>
            <a:ext cx="5182970" cy="5589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757b729593_0_10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516" name="Google Shape;516;g2757b729593_0_102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1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Is My Post Dying?</a:t>
            </a:r>
            <a:endParaRPr sz="2400"/>
          </a:p>
        </p:txBody>
      </p:sp>
      <p:sp>
        <p:nvSpPr>
          <p:cNvPr id="517" name="Google Shape;517;g2757b729593_0_102"/>
          <p:cNvSpPr/>
          <p:nvPr/>
        </p:nvSpPr>
        <p:spPr>
          <a:xfrm>
            <a:off x="320919" y="1648326"/>
            <a:ext cx="8502300" cy="54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Posts with </a:t>
            </a:r>
            <a:r>
              <a:rPr lang="en-US" sz="2800" i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zero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new or reinstated members on MEMSTATS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Posts with Officer’s without Electronic Mail or Phone numbers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Posts failing to provide timely reports to District/Department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Posts reaching 100%, but failing to recruit new members (buying 100%?)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Posts with one or more of the above who fail to request assistance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Posts who do not/Will Not Use Relief Fund!!!!!!!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757b729593_0_10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523" name="Google Shape;523;g2757b729593_0_108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1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Zero Growth Posts</a:t>
            </a:r>
            <a:endParaRPr sz="2400"/>
          </a:p>
        </p:txBody>
      </p:sp>
      <p:sp>
        <p:nvSpPr>
          <p:cNvPr id="524" name="Google Shape;524;g2757b729593_0_108"/>
          <p:cNvSpPr/>
          <p:nvPr/>
        </p:nvSpPr>
        <p:spPr>
          <a:xfrm>
            <a:off x="769327" y="1366972"/>
            <a:ext cx="8502300" cy="7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 Posts with zero new members on 2022-2023 MEMSTATS</a:t>
            </a:r>
            <a:endParaRPr/>
          </a:p>
        </p:txBody>
      </p:sp>
      <p:pic>
        <p:nvPicPr>
          <p:cNvPr id="525" name="Google Shape;525;g2757b729593_0_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1256" y="2345311"/>
            <a:ext cx="6547671" cy="4230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757b729593_0_11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531" name="Google Shape;531;g2757b729593_0_115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1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How to Order Brochures</a:t>
            </a:r>
            <a:endParaRPr sz="2400"/>
          </a:p>
        </p:txBody>
      </p:sp>
      <p:sp>
        <p:nvSpPr>
          <p:cNvPr id="532" name="Google Shape;532;g2757b729593_0_115"/>
          <p:cNvSpPr txBox="1"/>
          <p:nvPr/>
        </p:nvSpPr>
        <p:spPr>
          <a:xfrm>
            <a:off x="430822" y="1895164"/>
            <a:ext cx="85812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 into VFW Web site </a:t>
            </a:r>
            <a:r>
              <a:rPr lang="en-US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WWW.VFW.ORG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 in </a:t>
            </a:r>
            <a:endParaRPr/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 OMS (Online Membership System)</a:t>
            </a:r>
            <a:endParaRPr/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 Tools, Products and Merch </a:t>
            </a:r>
            <a:r>
              <a:rPr lang="en-US" sz="2400" b="1" i="0" u="sng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Tools, Products &amp; Merch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 </a:t>
            </a:r>
            <a:r>
              <a:rPr lang="en-US" sz="2400" b="0" i="0" u="sng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Membership Recruiting Brochures Order Form</a:t>
            </a:r>
            <a:endParaRPr sz="24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757b729593_0_12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538" name="Google Shape;538;g2757b729593_0_121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1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How to Order Brochures</a:t>
            </a:r>
            <a:endParaRPr sz="2400"/>
          </a:p>
        </p:txBody>
      </p:sp>
      <p:pic>
        <p:nvPicPr>
          <p:cNvPr id="539" name="Google Shape;539;g2757b729593_0_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29657"/>
            <a:ext cx="9144001" cy="5628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757b729593_0_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406" name="Google Shape;406;g2757b729593_0_6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1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Membership Objectives</a:t>
            </a:r>
            <a:endParaRPr/>
          </a:p>
        </p:txBody>
      </p:sp>
      <p:sp>
        <p:nvSpPr>
          <p:cNvPr id="407" name="Google Shape;407;g2757b729593_0_6"/>
          <p:cNvSpPr txBox="1"/>
          <p:nvPr/>
        </p:nvSpPr>
        <p:spPr>
          <a:xfrm>
            <a:off x="235064" y="1524258"/>
            <a:ext cx="8673900" cy="48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Achieve 102% in Membership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For everyone to recruit at least one new member and then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mentor that member.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Increase membership drives and/or events.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Develop new Posts and/or revitalize existing Posts.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Increase Life Membership and Legacy Life Membership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757b729593_0_1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413" name="Google Shape;413;g2757b729593_0_12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1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Department Recruiting Priorities</a:t>
            </a:r>
            <a:endParaRPr/>
          </a:p>
        </p:txBody>
      </p:sp>
      <p:sp>
        <p:nvSpPr>
          <p:cNvPr id="414" name="Google Shape;414;g2757b729593_0_12"/>
          <p:cNvSpPr txBox="1"/>
          <p:nvPr/>
        </p:nvSpPr>
        <p:spPr>
          <a:xfrm>
            <a:off x="235064" y="1524258"/>
            <a:ext cx="8673900" cy="48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Strength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Prospects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Recruitment Meetings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Recruiter Support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Recognition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Media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757b729593_0_1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420" name="Google Shape;420;g2757b729593_0_18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1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Department Recruiting Priorities</a:t>
            </a:r>
            <a:endParaRPr/>
          </a:p>
        </p:txBody>
      </p:sp>
      <p:sp>
        <p:nvSpPr>
          <p:cNvPr id="421" name="Google Shape;421;g2757b729593_0_18"/>
          <p:cNvSpPr txBox="1"/>
          <p:nvPr/>
        </p:nvSpPr>
        <p:spPr>
          <a:xfrm>
            <a:off x="235064" y="1524258"/>
            <a:ext cx="8673900" cy="48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Quarterly recruiting Events</a:t>
            </a:r>
            <a:endParaRPr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1st quarter - Post open house/Family day/Christmas Dinner.</a:t>
            </a:r>
            <a:endParaRPr/>
          </a:p>
          <a:p>
            <a:pPr marL="914400" marR="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2nd quarter – Membership tables at local stores or farmers markets</a:t>
            </a:r>
            <a:endParaRPr/>
          </a:p>
          <a:p>
            <a:pPr marL="914400" marR="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3rd quarter – Gun show, Home, and Garden shows</a:t>
            </a:r>
            <a:endParaRPr/>
          </a:p>
          <a:p>
            <a:pPr marL="914400" marR="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4th quarter – Cook-outs and Day of Service.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757b729593_0_2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427" name="Google Shape;427;g2757b729593_0_24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1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Membership Retention</a:t>
            </a:r>
            <a:endParaRPr/>
          </a:p>
        </p:txBody>
      </p:sp>
      <p:sp>
        <p:nvSpPr>
          <p:cNvPr id="428" name="Google Shape;428;g2757b729593_0_24"/>
          <p:cNvSpPr txBox="1"/>
          <p:nvPr/>
        </p:nvSpPr>
        <p:spPr>
          <a:xfrm>
            <a:off x="235064" y="1313243"/>
            <a:ext cx="8673900" cy="48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 95% Retention Rate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Retention Management 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Membership Chairman/Retention Assistant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Sponsorship Program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Awards Program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Auxiliary (Team Work) 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Interview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757b729593_0_3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434" name="Google Shape;434;g2757b729593_0_30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1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Membership Drives</a:t>
            </a:r>
            <a:br>
              <a:rPr lang="en-US" sz="2800"/>
            </a:br>
            <a:r>
              <a:rPr lang="en-US" sz="2400"/>
              <a:t>Personnel Contact (Preferred Method)</a:t>
            </a:r>
            <a:endParaRPr/>
          </a:p>
        </p:txBody>
      </p:sp>
      <p:pic>
        <p:nvPicPr>
          <p:cNvPr id="435" name="Google Shape;435;g2757b729593_0_30" descr="A group of men standing under a te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329" y="2909296"/>
            <a:ext cx="7100046" cy="3701563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g2757b729593_0_30"/>
          <p:cNvSpPr/>
          <p:nvPr/>
        </p:nvSpPr>
        <p:spPr>
          <a:xfrm>
            <a:off x="2570489" y="1502447"/>
            <a:ext cx="4695000" cy="18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Membership Recruiting Booth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Meeting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Door-to-door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757b729593_0_3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442" name="Google Shape;442;g2757b729593_0_37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1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Membership Drives</a:t>
            </a:r>
            <a:br>
              <a:rPr lang="en-US" sz="2800"/>
            </a:br>
            <a:r>
              <a:rPr lang="en-US" sz="2800"/>
              <a:t>Mail</a:t>
            </a:r>
            <a:endParaRPr sz="2400"/>
          </a:p>
        </p:txBody>
      </p:sp>
      <p:sp>
        <p:nvSpPr>
          <p:cNvPr id="443" name="Google Shape;443;g2757b729593_0_37"/>
          <p:cNvSpPr/>
          <p:nvPr/>
        </p:nvSpPr>
        <p:spPr>
          <a:xfrm>
            <a:off x="2039815" y="1502447"/>
            <a:ext cx="52257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Expired/relocate list for your zip code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Dues notices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 Newsletters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Benefits Information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g2757b729593_0_37" descr="Image result for mail image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g2757b729593_0_37" descr="Post Mail"/>
          <p:cNvSpPr/>
          <p:nvPr/>
        </p:nvSpPr>
        <p:spPr>
          <a:xfrm>
            <a:off x="3472962" y="3429000"/>
            <a:ext cx="1403700" cy="14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6" name="Google Shape;446;g2757b729593_0_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8783" y="3195258"/>
            <a:ext cx="5146434" cy="3433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757b729593_0_4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452" name="Google Shape;452;g2757b729593_0_46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1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Membership Drives</a:t>
            </a:r>
            <a:br>
              <a:rPr lang="en-US" sz="2800"/>
            </a:br>
            <a:r>
              <a:rPr lang="en-US" sz="2800"/>
              <a:t>E-Mail / Referrals</a:t>
            </a:r>
            <a:endParaRPr sz="2400"/>
          </a:p>
        </p:txBody>
      </p:sp>
      <p:sp>
        <p:nvSpPr>
          <p:cNvPr id="453" name="Google Shape;453;g2757b729593_0_46"/>
          <p:cNvSpPr/>
          <p:nvPr/>
        </p:nvSpPr>
        <p:spPr>
          <a:xfrm>
            <a:off x="215153" y="2371391"/>
            <a:ext cx="3802800" cy="20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 great way to stay in touch with your members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4" name="Google Shape;454;g2757b729593_0_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0746" y="1718323"/>
            <a:ext cx="4317020" cy="2780129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g2757b729593_0_46"/>
          <p:cNvSpPr txBox="1"/>
          <p:nvPr/>
        </p:nvSpPr>
        <p:spPr>
          <a:xfrm>
            <a:off x="4580795" y="5233573"/>
            <a:ext cx="45765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 Members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Family &amp; Friends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g2757b729593_0_46" descr="McKell's Closet: Referral Contest!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0775" y="4800210"/>
            <a:ext cx="2136532" cy="169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757b729593_0_5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462" name="Google Shape;462;g2757b729593_0_55"/>
          <p:cNvSpPr txBox="1">
            <a:spLocks noGrp="1"/>
          </p:cNvSpPr>
          <p:nvPr>
            <p:ph type="title"/>
          </p:nvPr>
        </p:nvSpPr>
        <p:spPr>
          <a:xfrm>
            <a:off x="215153" y="134472"/>
            <a:ext cx="63381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Membership Drives</a:t>
            </a:r>
            <a:br>
              <a:rPr lang="en-US" sz="2800"/>
            </a:br>
            <a:r>
              <a:rPr lang="en-US" sz="2800"/>
              <a:t>Telephone</a:t>
            </a:r>
            <a:endParaRPr sz="2400"/>
          </a:p>
        </p:txBody>
      </p:sp>
      <p:sp>
        <p:nvSpPr>
          <p:cNvPr id="463" name="Google Shape;463;g2757b729593_0_55"/>
          <p:cNvSpPr/>
          <p:nvPr/>
        </p:nvSpPr>
        <p:spPr>
          <a:xfrm>
            <a:off x="659423" y="2633064"/>
            <a:ext cx="3675300" cy="3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Fastest way to contact large numbers of members and follow-up on prospect leads generated at other events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4" name="Google Shape;464;g2757b729593_0_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7701" y="2751992"/>
            <a:ext cx="4161693" cy="2497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509</Words>
  <Application>Microsoft Macintosh PowerPoint</Application>
  <PresentationFormat>On-screen Show (4:3)</PresentationFormat>
  <Paragraphs>119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Times New Roman</vt:lpstr>
      <vt:lpstr>Calibri</vt:lpstr>
      <vt:lpstr>Custom Design</vt:lpstr>
      <vt:lpstr>PowerPoint Presentation</vt:lpstr>
      <vt:lpstr>Membership Objectives</vt:lpstr>
      <vt:lpstr>Department Recruiting Priorities</vt:lpstr>
      <vt:lpstr>Department Recruiting Priorities</vt:lpstr>
      <vt:lpstr>Membership Retention</vt:lpstr>
      <vt:lpstr>Membership Drives Personnel Contact (Preferred Method)</vt:lpstr>
      <vt:lpstr>Membership Drives Mail</vt:lpstr>
      <vt:lpstr>Membership Drives E-Mail / Referrals</vt:lpstr>
      <vt:lpstr>Membership Drives Telephone</vt:lpstr>
      <vt:lpstr>Recruiting Awards</vt:lpstr>
      <vt:lpstr>Top Department Recruiter</vt:lpstr>
      <vt:lpstr>Are they qualified to join?</vt:lpstr>
      <vt:lpstr>Are they qualified to join?</vt:lpstr>
      <vt:lpstr>Are they qualified to join?</vt:lpstr>
      <vt:lpstr>Are they qualified to join?</vt:lpstr>
      <vt:lpstr>Is My Post Dying?</vt:lpstr>
      <vt:lpstr>Zero Growth Posts</vt:lpstr>
      <vt:lpstr>How to Order Brochures</vt:lpstr>
      <vt:lpstr>How to Order Brochures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Levy</dc:creator>
  <cp:lastModifiedBy>Robert Schmidbauer</cp:lastModifiedBy>
  <cp:revision>3</cp:revision>
  <dcterms:created xsi:type="dcterms:W3CDTF">2018-09-13T15:53:27Z</dcterms:created>
  <dcterms:modified xsi:type="dcterms:W3CDTF">2023-08-21T22:46:31Z</dcterms:modified>
</cp:coreProperties>
</file>