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0" r:id="rId2"/>
  </p:sldMasterIdLst>
  <p:notesMasterIdLst>
    <p:notesMasterId r:id="rId14"/>
  </p:notesMasterIdLst>
  <p:sldIdLst>
    <p:sldId id="306" r:id="rId3"/>
    <p:sldId id="307" r:id="rId4"/>
    <p:sldId id="308" r:id="rId5"/>
    <p:sldId id="309" r:id="rId6"/>
    <p:sldId id="310" r:id="rId7"/>
    <p:sldId id="311" r:id="rId8"/>
    <p:sldId id="312" r:id="rId9"/>
    <p:sldId id="313" r:id="rId10"/>
    <p:sldId id="314" r:id="rId11"/>
    <p:sldId id="315" r:id="rId12"/>
    <p:sldId id="316" r:id="rId13"/>
  </p:sldIdLst>
  <p:sldSz cx="9144000" cy="6858000" type="screen4x3"/>
  <p:notesSz cx="7023100" cy="9309100"/>
  <p:embeddedFontLst>
    <p:embeddedFont>
      <p:font typeface="Calibri" panose="020F0502020204030204" pitchFamily="34" charset="0"/>
      <p:regular r:id="rId15"/>
      <p:bold r:id="rId16"/>
      <p:italic r:id="rId17"/>
      <p:boldItalic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88" roundtripDataSignature="AMtx7miTypeYRlXDbw4VLl67+7snfxAmg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897"/>
    <p:restoredTop sz="94694"/>
  </p:normalViewPr>
  <p:slideViewPr>
    <p:cSldViewPr snapToGrid="0">
      <p:cViewPr varScale="1">
        <p:scale>
          <a:sx n="121" d="100"/>
          <a:sy n="121" d="100"/>
        </p:scale>
        <p:origin x="245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font" Target="fonts/font4.fntdata"/><Relationship Id="rId3" Type="http://schemas.openxmlformats.org/officeDocument/2006/relationships/slide" Target="slides/slide1.xml"/><Relationship Id="rId89"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font" Target="fonts/font3.fntdata"/><Relationship Id="rId92"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font" Target="fonts/font2.fntdata"/><Relationship Id="rId88" Type="http://customschemas.google.com/relationships/presentationmetadata" Target="metadata"/><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font" Target="fonts/font1.fntdata"/><Relationship Id="rId90"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43343" cy="467072"/>
          </a:xfrm>
          <a:prstGeom prst="rect">
            <a:avLst/>
          </a:prstGeom>
          <a:noFill/>
          <a:ln>
            <a:noFill/>
          </a:ln>
        </p:spPr>
        <p:txBody>
          <a:bodyPr spcFirstLastPara="1" wrap="square" lIns="93300" tIns="46650" rIns="93300" bIns="4665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4" name="Google Shape;4;n"/>
          <p:cNvSpPr txBox="1">
            <a:spLocks noGrp="1"/>
          </p:cNvSpPr>
          <p:nvPr>
            <p:ph type="dt" idx="10"/>
          </p:nvPr>
        </p:nvSpPr>
        <p:spPr>
          <a:xfrm>
            <a:off x="3978132" y="0"/>
            <a:ext cx="3043343" cy="467072"/>
          </a:xfrm>
          <a:prstGeom prst="rect">
            <a:avLst/>
          </a:prstGeom>
          <a:noFill/>
          <a:ln>
            <a:noFill/>
          </a:ln>
        </p:spPr>
        <p:txBody>
          <a:bodyPr spcFirstLastPara="1" wrap="square" lIns="93300" tIns="46650" rIns="93300" bIns="4665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 name="Google Shape;5;n"/>
          <p:cNvSpPr>
            <a:spLocks noGrp="1" noRot="1" noChangeAspect="1"/>
          </p:cNvSpPr>
          <p:nvPr>
            <p:ph type="sldImg" idx="3"/>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2310" y="4480004"/>
            <a:ext cx="5618480" cy="3665458"/>
          </a:xfrm>
          <a:prstGeom prst="rect">
            <a:avLst/>
          </a:prstGeom>
          <a:noFill/>
          <a:ln>
            <a:noFill/>
          </a:ln>
        </p:spPr>
        <p:txBody>
          <a:bodyPr spcFirstLastPara="1" wrap="square" lIns="93300" tIns="46650" rIns="93300" bIns="4665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42030"/>
            <a:ext cx="3043343" cy="467071"/>
          </a:xfrm>
          <a:prstGeom prst="rect">
            <a:avLst/>
          </a:prstGeom>
          <a:noFill/>
          <a:ln>
            <a:noFill/>
          </a:ln>
        </p:spPr>
        <p:txBody>
          <a:bodyPr spcFirstLastPara="1" wrap="square" lIns="93300" tIns="46650" rIns="93300" bIns="4665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8" name="Google Shape;8;n"/>
          <p:cNvSpPr txBox="1">
            <a:spLocks noGrp="1"/>
          </p:cNvSpPr>
          <p:nvPr>
            <p:ph type="sldNum" idx="12"/>
          </p:nvPr>
        </p:nvSpPr>
        <p:spPr>
          <a:xfrm>
            <a:off x="3978132" y="8842030"/>
            <a:ext cx="3043343" cy="467071"/>
          </a:xfrm>
          <a:prstGeom prst="rect">
            <a:avLst/>
          </a:prstGeom>
          <a:noFill/>
          <a:ln>
            <a:noFill/>
          </a:ln>
        </p:spPr>
        <p:txBody>
          <a:bodyPr spcFirstLastPara="1" wrap="square" lIns="93300" tIns="46650" rIns="93300" bIns="4665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dirty="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1"/>
        <p:cNvGrpSpPr/>
        <p:nvPr/>
      </p:nvGrpSpPr>
      <p:grpSpPr>
        <a:xfrm>
          <a:off x="0" y="0"/>
          <a:ext cx="0" cy="0"/>
          <a:chOff x="0" y="0"/>
          <a:chExt cx="0" cy="0"/>
        </a:xfrm>
      </p:grpSpPr>
      <p:sp>
        <p:nvSpPr>
          <p:cNvPr id="432" name="Google Shape;432;p51:notes"/>
          <p:cNvSpPr txBox="1">
            <a:spLocks noGrp="1"/>
          </p:cNvSpPr>
          <p:nvPr>
            <p:ph type="body" idx="1"/>
          </p:nvPr>
        </p:nvSpPr>
        <p:spPr>
          <a:xfrm>
            <a:off x="702310" y="4480004"/>
            <a:ext cx="5618480" cy="3665458"/>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433" name="Google Shape;433;p51: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2"/>
        <p:cNvGrpSpPr/>
        <p:nvPr/>
      </p:nvGrpSpPr>
      <p:grpSpPr>
        <a:xfrm>
          <a:off x="0" y="0"/>
          <a:ext cx="0" cy="0"/>
          <a:chOff x="0" y="0"/>
          <a:chExt cx="0" cy="0"/>
        </a:xfrm>
      </p:grpSpPr>
      <p:sp>
        <p:nvSpPr>
          <p:cNvPr id="493" name="Google Shape;493;p60:notes"/>
          <p:cNvSpPr txBox="1">
            <a:spLocks noGrp="1"/>
          </p:cNvSpPr>
          <p:nvPr>
            <p:ph type="body" idx="1"/>
          </p:nvPr>
        </p:nvSpPr>
        <p:spPr>
          <a:xfrm>
            <a:off x="702310" y="4480004"/>
            <a:ext cx="5618480" cy="3665458"/>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494" name="Google Shape;494;p60: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9"/>
        <p:cNvGrpSpPr/>
        <p:nvPr/>
      </p:nvGrpSpPr>
      <p:grpSpPr>
        <a:xfrm>
          <a:off x="0" y="0"/>
          <a:ext cx="0" cy="0"/>
          <a:chOff x="0" y="0"/>
          <a:chExt cx="0" cy="0"/>
        </a:xfrm>
      </p:grpSpPr>
      <p:sp>
        <p:nvSpPr>
          <p:cNvPr id="500" name="Google Shape;500;p61:notes"/>
          <p:cNvSpPr txBox="1">
            <a:spLocks noGrp="1"/>
          </p:cNvSpPr>
          <p:nvPr>
            <p:ph type="body" idx="1"/>
          </p:nvPr>
        </p:nvSpPr>
        <p:spPr>
          <a:xfrm>
            <a:off x="702310" y="4480004"/>
            <a:ext cx="5618480" cy="3665458"/>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501" name="Google Shape;501;p61: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6"/>
        <p:cNvGrpSpPr/>
        <p:nvPr/>
      </p:nvGrpSpPr>
      <p:grpSpPr>
        <a:xfrm>
          <a:off x="0" y="0"/>
          <a:ext cx="0" cy="0"/>
          <a:chOff x="0" y="0"/>
          <a:chExt cx="0" cy="0"/>
        </a:xfrm>
      </p:grpSpPr>
      <p:sp>
        <p:nvSpPr>
          <p:cNvPr id="437" name="Google Shape;437;p52:notes"/>
          <p:cNvSpPr txBox="1">
            <a:spLocks noGrp="1"/>
          </p:cNvSpPr>
          <p:nvPr>
            <p:ph type="body" idx="1"/>
          </p:nvPr>
        </p:nvSpPr>
        <p:spPr>
          <a:xfrm>
            <a:off x="702310" y="4480004"/>
            <a:ext cx="5618480" cy="3665458"/>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438" name="Google Shape;438;p52: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3"/>
        <p:cNvGrpSpPr/>
        <p:nvPr/>
      </p:nvGrpSpPr>
      <p:grpSpPr>
        <a:xfrm>
          <a:off x="0" y="0"/>
          <a:ext cx="0" cy="0"/>
          <a:chOff x="0" y="0"/>
          <a:chExt cx="0" cy="0"/>
        </a:xfrm>
      </p:grpSpPr>
      <p:sp>
        <p:nvSpPr>
          <p:cNvPr id="444" name="Google Shape;444;p53:notes"/>
          <p:cNvSpPr txBox="1">
            <a:spLocks noGrp="1"/>
          </p:cNvSpPr>
          <p:nvPr>
            <p:ph type="body" idx="1"/>
          </p:nvPr>
        </p:nvSpPr>
        <p:spPr>
          <a:xfrm>
            <a:off x="702310" y="4480004"/>
            <a:ext cx="5618480" cy="3665458"/>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445" name="Google Shape;445;p53: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0"/>
        <p:cNvGrpSpPr/>
        <p:nvPr/>
      </p:nvGrpSpPr>
      <p:grpSpPr>
        <a:xfrm>
          <a:off x="0" y="0"/>
          <a:ext cx="0" cy="0"/>
          <a:chOff x="0" y="0"/>
          <a:chExt cx="0" cy="0"/>
        </a:xfrm>
      </p:grpSpPr>
      <p:sp>
        <p:nvSpPr>
          <p:cNvPr id="451" name="Google Shape;451;p54:notes"/>
          <p:cNvSpPr txBox="1">
            <a:spLocks noGrp="1"/>
          </p:cNvSpPr>
          <p:nvPr>
            <p:ph type="body" idx="1"/>
          </p:nvPr>
        </p:nvSpPr>
        <p:spPr>
          <a:xfrm>
            <a:off x="702310" y="4480004"/>
            <a:ext cx="5618480" cy="3665458"/>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452" name="Google Shape;452;p54: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7"/>
        <p:cNvGrpSpPr/>
        <p:nvPr/>
      </p:nvGrpSpPr>
      <p:grpSpPr>
        <a:xfrm>
          <a:off x="0" y="0"/>
          <a:ext cx="0" cy="0"/>
          <a:chOff x="0" y="0"/>
          <a:chExt cx="0" cy="0"/>
        </a:xfrm>
      </p:grpSpPr>
      <p:sp>
        <p:nvSpPr>
          <p:cNvPr id="458" name="Google Shape;458;p55:notes"/>
          <p:cNvSpPr txBox="1">
            <a:spLocks noGrp="1"/>
          </p:cNvSpPr>
          <p:nvPr>
            <p:ph type="body" idx="1"/>
          </p:nvPr>
        </p:nvSpPr>
        <p:spPr>
          <a:xfrm>
            <a:off x="702310" y="4480004"/>
            <a:ext cx="5618480" cy="3665458"/>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459" name="Google Shape;459;p55: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4"/>
        <p:cNvGrpSpPr/>
        <p:nvPr/>
      </p:nvGrpSpPr>
      <p:grpSpPr>
        <a:xfrm>
          <a:off x="0" y="0"/>
          <a:ext cx="0" cy="0"/>
          <a:chOff x="0" y="0"/>
          <a:chExt cx="0" cy="0"/>
        </a:xfrm>
      </p:grpSpPr>
      <p:sp>
        <p:nvSpPr>
          <p:cNvPr id="465" name="Google Shape;465;p56:notes"/>
          <p:cNvSpPr txBox="1">
            <a:spLocks noGrp="1"/>
          </p:cNvSpPr>
          <p:nvPr>
            <p:ph type="body" idx="1"/>
          </p:nvPr>
        </p:nvSpPr>
        <p:spPr>
          <a:xfrm>
            <a:off x="702310" y="4480004"/>
            <a:ext cx="5618480" cy="3665458"/>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466" name="Google Shape;466;p56: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1"/>
        <p:cNvGrpSpPr/>
        <p:nvPr/>
      </p:nvGrpSpPr>
      <p:grpSpPr>
        <a:xfrm>
          <a:off x="0" y="0"/>
          <a:ext cx="0" cy="0"/>
          <a:chOff x="0" y="0"/>
          <a:chExt cx="0" cy="0"/>
        </a:xfrm>
      </p:grpSpPr>
      <p:sp>
        <p:nvSpPr>
          <p:cNvPr id="472" name="Google Shape;472;p57:notes"/>
          <p:cNvSpPr txBox="1">
            <a:spLocks noGrp="1"/>
          </p:cNvSpPr>
          <p:nvPr>
            <p:ph type="body" idx="1"/>
          </p:nvPr>
        </p:nvSpPr>
        <p:spPr>
          <a:xfrm>
            <a:off x="702310" y="4480004"/>
            <a:ext cx="5618480" cy="3665458"/>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473" name="Google Shape;473;p57: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8"/>
        <p:cNvGrpSpPr/>
        <p:nvPr/>
      </p:nvGrpSpPr>
      <p:grpSpPr>
        <a:xfrm>
          <a:off x="0" y="0"/>
          <a:ext cx="0" cy="0"/>
          <a:chOff x="0" y="0"/>
          <a:chExt cx="0" cy="0"/>
        </a:xfrm>
      </p:grpSpPr>
      <p:sp>
        <p:nvSpPr>
          <p:cNvPr id="479" name="Google Shape;479;p58:notes"/>
          <p:cNvSpPr txBox="1">
            <a:spLocks noGrp="1"/>
          </p:cNvSpPr>
          <p:nvPr>
            <p:ph type="body" idx="1"/>
          </p:nvPr>
        </p:nvSpPr>
        <p:spPr>
          <a:xfrm>
            <a:off x="702310" y="4480004"/>
            <a:ext cx="5618480" cy="3665458"/>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480" name="Google Shape;480;p58: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5"/>
        <p:cNvGrpSpPr/>
        <p:nvPr/>
      </p:nvGrpSpPr>
      <p:grpSpPr>
        <a:xfrm>
          <a:off x="0" y="0"/>
          <a:ext cx="0" cy="0"/>
          <a:chOff x="0" y="0"/>
          <a:chExt cx="0" cy="0"/>
        </a:xfrm>
      </p:grpSpPr>
      <p:sp>
        <p:nvSpPr>
          <p:cNvPr id="486" name="Google Shape;486;p59:notes"/>
          <p:cNvSpPr txBox="1">
            <a:spLocks noGrp="1"/>
          </p:cNvSpPr>
          <p:nvPr>
            <p:ph type="body" idx="1"/>
          </p:nvPr>
        </p:nvSpPr>
        <p:spPr>
          <a:xfrm>
            <a:off x="702310" y="4480004"/>
            <a:ext cx="5618480" cy="3665458"/>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487" name="Google Shape;487;p59: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3"/>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36"/>
        <p:cNvGrpSpPr/>
        <p:nvPr/>
      </p:nvGrpSpPr>
      <p:grpSpPr>
        <a:xfrm>
          <a:off x="0" y="0"/>
          <a:ext cx="0" cy="0"/>
          <a:chOff x="0" y="0"/>
          <a:chExt cx="0" cy="0"/>
        </a:xfrm>
      </p:grpSpPr>
      <p:sp>
        <p:nvSpPr>
          <p:cNvPr id="37" name="Google Shape;37;p79"/>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
        <p:nvSpPr>
          <p:cNvPr id="38" name="Google Shape;38;p79"/>
          <p:cNvSpPr>
            <a:spLocks noGrp="1"/>
          </p:cNvSpPr>
          <p:nvPr>
            <p:ph type="chart" idx="2"/>
          </p:nvPr>
        </p:nvSpPr>
        <p:spPr>
          <a:xfrm>
            <a:off x="645459" y="1515035"/>
            <a:ext cx="7869891" cy="4661928"/>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R="0" lvl="1" algn="l" rtl="0">
              <a:lnSpc>
                <a:spcPct val="90000"/>
              </a:lnSpc>
              <a:spcBef>
                <a:spcPts val="5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2pPr>
            <a:lvl3pPr marR="0" lvl="2"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Times New Roman"/>
                <a:ea typeface="Times New Roman"/>
                <a:cs typeface="Times New Roman"/>
                <a:sym typeface="Times New Roman"/>
              </a:defRPr>
            </a:lvl3pPr>
            <a:lvl4pPr marR="0" lvl="3"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Times New Roman"/>
                <a:ea typeface="Times New Roman"/>
                <a:cs typeface="Times New Roman"/>
                <a:sym typeface="Times New Roman"/>
              </a:defRPr>
            </a:lvl4pPr>
            <a:lvl5pPr marR="0" lvl="4"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Times New Roman"/>
                <a:ea typeface="Times New Roman"/>
                <a:cs typeface="Times New Roman"/>
                <a:sym typeface="Times New Roman"/>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dirty="0"/>
          </a:p>
        </p:txBody>
      </p:sp>
      <p:sp>
        <p:nvSpPr>
          <p:cNvPr id="39" name="Google Shape;39;p79"/>
          <p:cNvSpPr txBox="1">
            <a:spLocks noGrp="1"/>
          </p:cNvSpPr>
          <p:nvPr>
            <p:ph type="title"/>
          </p:nvPr>
        </p:nvSpPr>
        <p:spPr>
          <a:xfrm>
            <a:off x="215153" y="134472"/>
            <a:ext cx="6338048" cy="981732"/>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40"/>
        <p:cNvGrpSpPr/>
        <p:nvPr/>
      </p:nvGrpSpPr>
      <p:grpSpPr>
        <a:xfrm>
          <a:off x="0" y="0"/>
          <a:ext cx="0" cy="0"/>
          <a:chOff x="0" y="0"/>
          <a:chExt cx="0" cy="0"/>
        </a:xfrm>
      </p:grpSpPr>
      <p:sp>
        <p:nvSpPr>
          <p:cNvPr id="41" name="Google Shape;41;p80"/>
          <p:cNvSpPr txBox="1">
            <a:spLocks noGrp="1"/>
          </p:cNvSpPr>
          <p:nvPr>
            <p:ph type="body" idx="1"/>
          </p:nvPr>
        </p:nvSpPr>
        <p:spPr>
          <a:xfrm>
            <a:off x="628650" y="1458072"/>
            <a:ext cx="3867150" cy="4808257"/>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lnSpc>
                <a:spcPct val="90000"/>
              </a:lnSpc>
              <a:spcBef>
                <a:spcPts val="5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2" name="Google Shape;42;p80"/>
          <p:cNvSpPr txBox="1">
            <a:spLocks noGrp="1"/>
          </p:cNvSpPr>
          <p:nvPr>
            <p:ph type="body" idx="2"/>
          </p:nvPr>
        </p:nvSpPr>
        <p:spPr>
          <a:xfrm>
            <a:off x="4648200" y="1458073"/>
            <a:ext cx="3867150" cy="4790328"/>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lnSpc>
                <a:spcPct val="90000"/>
              </a:lnSpc>
              <a:spcBef>
                <a:spcPts val="5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3" name="Google Shape;43;p80"/>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
        <p:nvSpPr>
          <p:cNvPr id="44" name="Google Shape;44;p80"/>
          <p:cNvSpPr txBox="1">
            <a:spLocks noGrp="1"/>
          </p:cNvSpPr>
          <p:nvPr>
            <p:ph type="title"/>
          </p:nvPr>
        </p:nvSpPr>
        <p:spPr>
          <a:xfrm>
            <a:off x="215153" y="134472"/>
            <a:ext cx="6338048" cy="981732"/>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_Blank">
  <p:cSld name="1_Blank">
    <p:spTree>
      <p:nvGrpSpPr>
        <p:cNvPr id="1" name="Shape 45"/>
        <p:cNvGrpSpPr/>
        <p:nvPr/>
      </p:nvGrpSpPr>
      <p:grpSpPr>
        <a:xfrm>
          <a:off x="0" y="0"/>
          <a:ext cx="0" cy="0"/>
          <a:chOff x="0" y="0"/>
          <a:chExt cx="0" cy="0"/>
        </a:xfrm>
      </p:grpSpPr>
      <p:sp>
        <p:nvSpPr>
          <p:cNvPr id="46" name="Google Shape;46;p81"/>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
        <p:nvSpPr>
          <p:cNvPr id="47" name="Google Shape;47;p81"/>
          <p:cNvSpPr>
            <a:spLocks noGrp="1"/>
          </p:cNvSpPr>
          <p:nvPr>
            <p:ph type="tbl" idx="2"/>
          </p:nvPr>
        </p:nvSpPr>
        <p:spPr>
          <a:xfrm>
            <a:off x="609600" y="1524000"/>
            <a:ext cx="7905749" cy="47244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48" name="Google Shape;48;p81"/>
          <p:cNvSpPr txBox="1">
            <a:spLocks noGrp="1"/>
          </p:cNvSpPr>
          <p:nvPr>
            <p:ph type="title"/>
          </p:nvPr>
        </p:nvSpPr>
        <p:spPr>
          <a:xfrm>
            <a:off x="215153" y="134472"/>
            <a:ext cx="6338048" cy="981732"/>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49"/>
        <p:cNvGrpSpPr/>
        <p:nvPr/>
      </p:nvGrpSpPr>
      <p:grpSpPr>
        <a:xfrm>
          <a:off x="0" y="0"/>
          <a:ext cx="0" cy="0"/>
          <a:chOff x="0" y="0"/>
          <a:chExt cx="0" cy="0"/>
        </a:xfrm>
      </p:grpSpPr>
      <p:sp>
        <p:nvSpPr>
          <p:cNvPr id="50" name="Google Shape;50;p82"/>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
        <p:nvSpPr>
          <p:cNvPr id="51" name="Google Shape;51;p82"/>
          <p:cNvSpPr txBox="1">
            <a:spLocks noGrp="1"/>
          </p:cNvSpPr>
          <p:nvPr>
            <p:ph type="title"/>
          </p:nvPr>
        </p:nvSpPr>
        <p:spPr>
          <a:xfrm>
            <a:off x="215153" y="134472"/>
            <a:ext cx="6338048" cy="981732"/>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73"/>
          <p:cNvSpPr/>
          <p:nvPr/>
        </p:nvSpPr>
        <p:spPr>
          <a:xfrm>
            <a:off x="0" y="0"/>
            <a:ext cx="9144000" cy="68580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pic>
        <p:nvPicPr>
          <p:cNvPr id="11" name="Google Shape;11;p73"/>
          <p:cNvPicPr preferRelativeResize="0"/>
          <p:nvPr/>
        </p:nvPicPr>
        <p:blipFill rotWithShape="1">
          <a:blip r:embed="rId3">
            <a:alphaModFix/>
          </a:blip>
          <a:srcRect l="28941"/>
          <a:stretch/>
        </p:blipFill>
        <p:spPr>
          <a:xfrm>
            <a:off x="1" y="0"/>
            <a:ext cx="3859110" cy="6858000"/>
          </a:xfrm>
          <a:prstGeom prst="rect">
            <a:avLst/>
          </a:prstGeom>
          <a:noFill/>
          <a:ln>
            <a:noFill/>
          </a:ln>
        </p:spPr>
      </p:pic>
      <p:pic>
        <p:nvPicPr>
          <p:cNvPr id="12" name="Google Shape;12;p73"/>
          <p:cNvPicPr preferRelativeResize="0"/>
          <p:nvPr/>
        </p:nvPicPr>
        <p:blipFill rotWithShape="1">
          <a:blip r:embed="rId4">
            <a:alphaModFix/>
          </a:blip>
          <a:srcRect/>
          <a:stretch/>
        </p:blipFill>
        <p:spPr>
          <a:xfrm>
            <a:off x="4854401" y="623548"/>
            <a:ext cx="3494500" cy="1221785"/>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
        <p:cNvGrpSpPr/>
        <p:nvPr/>
      </p:nvGrpSpPr>
      <p:grpSpPr>
        <a:xfrm>
          <a:off x="0" y="0"/>
          <a:ext cx="0" cy="0"/>
          <a:chOff x="0" y="0"/>
          <a:chExt cx="0" cy="0"/>
        </a:xfrm>
      </p:grpSpPr>
      <p:sp>
        <p:nvSpPr>
          <p:cNvPr id="15" name="Google Shape;15;p75"/>
          <p:cNvSpPr/>
          <p:nvPr/>
        </p:nvSpPr>
        <p:spPr>
          <a:xfrm>
            <a:off x="0" y="1252728"/>
            <a:ext cx="9144000" cy="5605272"/>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6" name="Google Shape;16;p75"/>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Arial"/>
                <a:ea typeface="Arial"/>
                <a:cs typeface="Arial"/>
                <a:sym typeface="Arial"/>
              </a:defRPr>
            </a:lvl1pPr>
            <a:lvl2pPr marL="0" marR="0" lvl="1" indent="0" algn="r" rtl="0">
              <a:spcBef>
                <a:spcPts val="0"/>
              </a:spcBef>
              <a:buNone/>
              <a:defRPr sz="1200" b="0" i="0" u="none" strike="noStrike" cap="none">
                <a:solidFill>
                  <a:srgbClr val="888888"/>
                </a:solidFill>
                <a:latin typeface="Arial"/>
                <a:ea typeface="Arial"/>
                <a:cs typeface="Arial"/>
                <a:sym typeface="Arial"/>
              </a:defRPr>
            </a:lvl2pPr>
            <a:lvl3pPr marL="0" marR="0" lvl="2" indent="0" algn="r" rtl="0">
              <a:spcBef>
                <a:spcPts val="0"/>
              </a:spcBef>
              <a:buNone/>
              <a:defRPr sz="1200" b="0" i="0" u="none" strike="noStrike" cap="none">
                <a:solidFill>
                  <a:srgbClr val="888888"/>
                </a:solidFill>
                <a:latin typeface="Arial"/>
                <a:ea typeface="Arial"/>
                <a:cs typeface="Arial"/>
                <a:sym typeface="Arial"/>
              </a:defRPr>
            </a:lvl3pPr>
            <a:lvl4pPr marL="0" marR="0" lvl="3" indent="0" algn="r" rtl="0">
              <a:spcBef>
                <a:spcPts val="0"/>
              </a:spcBef>
              <a:buNone/>
              <a:defRPr sz="1200" b="0" i="0" u="none" strike="noStrike" cap="none">
                <a:solidFill>
                  <a:srgbClr val="888888"/>
                </a:solidFill>
                <a:latin typeface="Arial"/>
                <a:ea typeface="Arial"/>
                <a:cs typeface="Arial"/>
                <a:sym typeface="Arial"/>
              </a:defRPr>
            </a:lvl4pPr>
            <a:lvl5pPr marL="0" marR="0" lvl="4" indent="0" algn="r" rtl="0">
              <a:spcBef>
                <a:spcPts val="0"/>
              </a:spcBef>
              <a:buNone/>
              <a:defRPr sz="1200" b="0" i="0" u="none" strike="noStrike" cap="none">
                <a:solidFill>
                  <a:srgbClr val="888888"/>
                </a:solidFill>
                <a:latin typeface="Arial"/>
                <a:ea typeface="Arial"/>
                <a:cs typeface="Arial"/>
                <a:sym typeface="Arial"/>
              </a:defRPr>
            </a:lvl5pPr>
            <a:lvl6pPr marL="0" marR="0" lvl="5" indent="0" algn="r" rtl="0">
              <a:spcBef>
                <a:spcPts val="0"/>
              </a:spcBef>
              <a:buNone/>
              <a:defRPr sz="1200" b="0" i="0" u="none" strike="noStrike" cap="none">
                <a:solidFill>
                  <a:srgbClr val="888888"/>
                </a:solidFill>
                <a:latin typeface="Arial"/>
                <a:ea typeface="Arial"/>
                <a:cs typeface="Arial"/>
                <a:sym typeface="Arial"/>
              </a:defRPr>
            </a:lvl6pPr>
            <a:lvl7pPr marL="0" marR="0" lvl="6" indent="0" algn="r" rtl="0">
              <a:spcBef>
                <a:spcPts val="0"/>
              </a:spcBef>
              <a:buNone/>
              <a:defRPr sz="1200" b="0" i="0" u="none" strike="noStrike" cap="none">
                <a:solidFill>
                  <a:srgbClr val="888888"/>
                </a:solidFill>
                <a:latin typeface="Arial"/>
                <a:ea typeface="Arial"/>
                <a:cs typeface="Arial"/>
                <a:sym typeface="Arial"/>
              </a:defRPr>
            </a:lvl7pPr>
            <a:lvl8pPr marL="0" marR="0" lvl="7" indent="0" algn="r" rtl="0">
              <a:spcBef>
                <a:spcPts val="0"/>
              </a:spcBef>
              <a:buNone/>
              <a:defRPr sz="1200" b="0" i="0" u="none" strike="noStrike" cap="none">
                <a:solidFill>
                  <a:srgbClr val="888888"/>
                </a:solidFill>
                <a:latin typeface="Arial"/>
                <a:ea typeface="Arial"/>
                <a:cs typeface="Arial"/>
                <a:sym typeface="Arial"/>
              </a:defRPr>
            </a:lvl8pPr>
            <a:lvl9pPr marL="0" marR="0" lvl="8" indent="0" algn="r" rtl="0">
              <a:spcBef>
                <a:spcPts val="0"/>
              </a:spcBef>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cxnSp>
        <p:nvCxnSpPr>
          <p:cNvPr id="17" name="Google Shape;17;p75"/>
          <p:cNvCxnSpPr/>
          <p:nvPr/>
        </p:nvCxnSpPr>
        <p:spPr>
          <a:xfrm>
            <a:off x="0" y="1243584"/>
            <a:ext cx="9144000" cy="0"/>
          </a:xfrm>
          <a:prstGeom prst="straightConnector1">
            <a:avLst/>
          </a:prstGeom>
          <a:noFill/>
          <a:ln w="19050" cap="flat" cmpd="sng">
            <a:solidFill>
              <a:srgbClr val="BFBFBF"/>
            </a:solidFill>
            <a:prstDash val="solid"/>
            <a:miter lim="800000"/>
            <a:headEnd type="none" w="sm" len="sm"/>
            <a:tailEnd type="none" w="sm" len="sm"/>
          </a:ln>
        </p:spPr>
      </p:cxnSp>
      <p:pic>
        <p:nvPicPr>
          <p:cNvPr id="18" name="Google Shape;18;p75"/>
          <p:cNvPicPr preferRelativeResize="0"/>
          <p:nvPr/>
        </p:nvPicPr>
        <p:blipFill rotWithShape="1">
          <a:blip r:embed="rId6">
            <a:alphaModFix/>
          </a:blip>
          <a:srcRect/>
          <a:stretch/>
        </p:blipFill>
        <p:spPr>
          <a:xfrm>
            <a:off x="6797845" y="273873"/>
            <a:ext cx="1977485" cy="691983"/>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34"/>
        <p:cNvGrpSpPr/>
        <p:nvPr/>
      </p:nvGrpSpPr>
      <p:grpSpPr>
        <a:xfrm>
          <a:off x="0" y="0"/>
          <a:ext cx="0" cy="0"/>
          <a:chOff x="0" y="0"/>
          <a:chExt cx="0" cy="0"/>
        </a:xfrm>
      </p:grpSpPr>
      <p:sp>
        <p:nvSpPr>
          <p:cNvPr id="435" name="Google Shape;435;p51"/>
          <p:cNvSpPr txBox="1"/>
          <p:nvPr/>
        </p:nvSpPr>
        <p:spPr>
          <a:xfrm>
            <a:off x="0" y="2644170"/>
            <a:ext cx="9144000" cy="83099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800" b="1" dirty="0">
                <a:solidFill>
                  <a:schemeClr val="dk1"/>
                </a:solidFill>
                <a:latin typeface="Calibri"/>
                <a:ea typeface="Calibri"/>
                <a:cs typeface="Calibri"/>
                <a:sym typeface="Calibri"/>
              </a:rPr>
              <a:t>Post Board Of Management</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95"/>
        <p:cNvGrpSpPr/>
        <p:nvPr/>
      </p:nvGrpSpPr>
      <p:grpSpPr>
        <a:xfrm>
          <a:off x="0" y="0"/>
          <a:ext cx="0" cy="0"/>
          <a:chOff x="0" y="0"/>
          <a:chExt cx="0" cy="0"/>
        </a:xfrm>
      </p:grpSpPr>
      <p:sp>
        <p:nvSpPr>
          <p:cNvPr id="496" name="Google Shape;496;p60"/>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10</a:t>
            </a:fld>
            <a:endParaRPr dirty="0"/>
          </a:p>
        </p:txBody>
      </p:sp>
      <p:sp>
        <p:nvSpPr>
          <p:cNvPr id="497" name="Google Shape;497;p60"/>
          <p:cNvSpPr txBox="1">
            <a:spLocks noGrp="1"/>
          </p:cNvSpPr>
          <p:nvPr>
            <p:ph type="title"/>
          </p:nvPr>
        </p:nvSpPr>
        <p:spPr>
          <a:xfrm>
            <a:off x="89210" y="134472"/>
            <a:ext cx="6463991" cy="98173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2800"/>
              <a:buFont typeface="Arial"/>
              <a:buNone/>
            </a:pPr>
            <a:r>
              <a:rPr lang="en-US" sz="2800" dirty="0"/>
              <a:t>Duties of Post Board of Management</a:t>
            </a:r>
            <a:endParaRPr dirty="0"/>
          </a:p>
        </p:txBody>
      </p:sp>
      <p:sp>
        <p:nvSpPr>
          <p:cNvPr id="498" name="Google Shape;498;p60"/>
          <p:cNvSpPr txBox="1"/>
          <p:nvPr/>
        </p:nvSpPr>
        <p:spPr>
          <a:xfrm>
            <a:off x="200721" y="1459230"/>
            <a:ext cx="8697951" cy="5355312"/>
          </a:xfrm>
          <a:prstGeom prst="rect">
            <a:avLst/>
          </a:prstGeom>
          <a:noFill/>
          <a:ln>
            <a:noFill/>
          </a:ln>
        </p:spPr>
        <p:txBody>
          <a:bodyPr spcFirstLastPara="1" wrap="square" lIns="91425" tIns="45700" rIns="91425" bIns="45700" anchor="t" anchorCtr="0">
            <a:spAutoFit/>
          </a:bodyPr>
          <a:lstStyle/>
          <a:p>
            <a:pPr marL="0" marR="0" lvl="0" indent="0" algn="l" rtl="0">
              <a:lnSpc>
                <a:spcPct val="115000"/>
              </a:lnSpc>
              <a:spcBef>
                <a:spcPts val="0"/>
              </a:spcBef>
              <a:spcAft>
                <a:spcPts val="0"/>
              </a:spcAft>
              <a:buNone/>
            </a:pPr>
            <a:r>
              <a:rPr lang="en-US" sz="2000" dirty="0">
                <a:solidFill>
                  <a:schemeClr val="dk1"/>
                </a:solidFill>
                <a:latin typeface="Arial"/>
                <a:ea typeface="Arial"/>
                <a:cs typeface="Arial"/>
                <a:sym typeface="Arial"/>
              </a:rPr>
              <a:t>All income and profits from the Club shall be held or deposited in the name of the Club or Post and in no other name. </a:t>
            </a:r>
            <a:endParaRPr dirty="0"/>
          </a:p>
          <a:p>
            <a:pPr marL="0" marR="0" lvl="0" indent="0" algn="l" rtl="0">
              <a:lnSpc>
                <a:spcPct val="115000"/>
              </a:lnSpc>
              <a:spcBef>
                <a:spcPts val="1000"/>
              </a:spcBef>
              <a:spcAft>
                <a:spcPts val="0"/>
              </a:spcAft>
              <a:buNone/>
            </a:pPr>
            <a:r>
              <a:rPr lang="en-US" sz="2000" dirty="0">
                <a:solidFill>
                  <a:schemeClr val="dk1"/>
                </a:solidFill>
                <a:latin typeface="Arial"/>
                <a:ea typeface="Arial"/>
                <a:cs typeface="Arial"/>
                <a:sym typeface="Arial"/>
              </a:rPr>
              <a:t>The Post Board of Management and Club Manager shall turn over to the Post Quartermaster upon receipt, at least once monthly all net profits and property acquired by the Club over and above certain specific sum which shall be prescribed in the Club By-Laws, which sum may be retained for current Club expenses during the following month. </a:t>
            </a:r>
            <a:endParaRPr dirty="0"/>
          </a:p>
          <a:p>
            <a:pPr marL="0" marR="0" lvl="0" indent="0" algn="l" rtl="0">
              <a:lnSpc>
                <a:spcPct val="115000"/>
              </a:lnSpc>
              <a:spcBef>
                <a:spcPts val="1000"/>
              </a:spcBef>
              <a:spcAft>
                <a:spcPts val="0"/>
              </a:spcAft>
              <a:buNone/>
            </a:pPr>
            <a:r>
              <a:rPr lang="en-US" sz="2000" dirty="0">
                <a:solidFill>
                  <a:schemeClr val="dk1"/>
                </a:solidFill>
                <a:latin typeface="Arial"/>
                <a:ea typeface="Arial"/>
                <a:cs typeface="Arial"/>
                <a:sym typeface="Arial"/>
              </a:rPr>
              <a:t>At least once monthly the Club Manager shall be required to furnish the Post Quartermaster a complete written profit and loss statement of the Club for the current period to be read to the membership at a Post meeting and also read in the minutes, and thereafter posted conspicuously on a Post Bulletin Board until the next monthly report is rendered, with all expenditures supported by bills and vouchers therefore. </a:t>
            </a:r>
            <a:endParaRPr dirty="0"/>
          </a:p>
          <a:p>
            <a:pPr marL="0" marR="0" lvl="0" indent="0" algn="l" rtl="0">
              <a:spcBef>
                <a:spcPts val="1000"/>
              </a:spcBef>
              <a:spcAft>
                <a:spcPts val="0"/>
              </a:spcAft>
              <a:buNone/>
            </a:pPr>
            <a:endParaRPr sz="1800" dirty="0">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502"/>
        <p:cNvGrpSpPr/>
        <p:nvPr/>
      </p:nvGrpSpPr>
      <p:grpSpPr>
        <a:xfrm>
          <a:off x="0" y="0"/>
          <a:ext cx="0" cy="0"/>
          <a:chOff x="0" y="0"/>
          <a:chExt cx="0" cy="0"/>
        </a:xfrm>
      </p:grpSpPr>
      <p:sp>
        <p:nvSpPr>
          <p:cNvPr id="503" name="Google Shape;503;p61"/>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11</a:t>
            </a:fld>
            <a:endParaRPr dirty="0"/>
          </a:p>
        </p:txBody>
      </p:sp>
      <p:sp>
        <p:nvSpPr>
          <p:cNvPr id="504" name="Google Shape;504;p61"/>
          <p:cNvSpPr txBox="1">
            <a:spLocks noGrp="1"/>
          </p:cNvSpPr>
          <p:nvPr>
            <p:ph type="title"/>
          </p:nvPr>
        </p:nvSpPr>
        <p:spPr>
          <a:xfrm>
            <a:off x="89210" y="134472"/>
            <a:ext cx="6463991" cy="98173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2800"/>
              <a:buFont typeface="Arial"/>
              <a:buNone/>
            </a:pPr>
            <a:r>
              <a:rPr lang="en-US" sz="2800" dirty="0"/>
              <a:t>Duties of Post Board of Management</a:t>
            </a:r>
            <a:endParaRPr dirty="0"/>
          </a:p>
        </p:txBody>
      </p:sp>
      <p:sp>
        <p:nvSpPr>
          <p:cNvPr id="505" name="Google Shape;505;p61"/>
          <p:cNvSpPr txBox="1"/>
          <p:nvPr/>
        </p:nvSpPr>
        <p:spPr>
          <a:xfrm>
            <a:off x="211873" y="1643767"/>
            <a:ext cx="8642195" cy="3603038"/>
          </a:xfrm>
          <a:prstGeom prst="rect">
            <a:avLst/>
          </a:prstGeom>
          <a:noFill/>
          <a:ln>
            <a:noFill/>
          </a:ln>
        </p:spPr>
        <p:txBody>
          <a:bodyPr spcFirstLastPara="1" wrap="square" lIns="91425" tIns="45700" rIns="91425" bIns="45700" anchor="t" anchorCtr="0">
            <a:spAutoFit/>
          </a:bodyPr>
          <a:lstStyle/>
          <a:p>
            <a:pPr marL="0" marR="0" lvl="0" indent="457200" algn="l" rtl="0">
              <a:lnSpc>
                <a:spcPct val="115000"/>
              </a:lnSpc>
              <a:spcBef>
                <a:spcPts val="0"/>
              </a:spcBef>
              <a:spcAft>
                <a:spcPts val="0"/>
              </a:spcAft>
              <a:buNone/>
            </a:pPr>
            <a:r>
              <a:rPr lang="en-US" sz="2000" dirty="0">
                <a:solidFill>
                  <a:schemeClr val="dk1"/>
                </a:solidFill>
                <a:latin typeface="Arial"/>
                <a:ea typeface="Arial"/>
                <a:cs typeface="Arial"/>
                <a:sym typeface="Arial"/>
              </a:rPr>
              <a:t>The final authority of the enforcement of these regulations within the State of Alabama shall rest with the State Commander with the concurrence of the Department Council of Administration when it is determined that a violation or violations of these regulations exist in any Post club (ADD) (or business) in such manner that continued operation of such Club (ADD) (or business) shall be detrimental to the good of the order, the State Commander may deny permission to the Post to operate such Club (ADD) (or business) until (ADD) (the Post) can present the facts concerning the violation or violations to the Commander-in-Chief for a ruling concerning suspension and the period thereof.</a:t>
            </a:r>
            <a:endParaRPr sz="2000" dirty="0">
              <a:solidFill>
                <a:schemeClr val="dk1"/>
              </a:solidFill>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39"/>
        <p:cNvGrpSpPr/>
        <p:nvPr/>
      </p:nvGrpSpPr>
      <p:grpSpPr>
        <a:xfrm>
          <a:off x="0" y="0"/>
          <a:ext cx="0" cy="0"/>
          <a:chOff x="0" y="0"/>
          <a:chExt cx="0" cy="0"/>
        </a:xfrm>
      </p:grpSpPr>
      <p:sp>
        <p:nvSpPr>
          <p:cNvPr id="440" name="Google Shape;440;p52"/>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a:t>
            </a:fld>
            <a:endParaRPr dirty="0"/>
          </a:p>
        </p:txBody>
      </p:sp>
      <p:sp>
        <p:nvSpPr>
          <p:cNvPr id="441" name="Google Shape;441;p52"/>
          <p:cNvSpPr txBox="1">
            <a:spLocks noGrp="1"/>
          </p:cNvSpPr>
          <p:nvPr>
            <p:ph type="title"/>
          </p:nvPr>
        </p:nvSpPr>
        <p:spPr>
          <a:xfrm>
            <a:off x="215153" y="134472"/>
            <a:ext cx="6338048" cy="98173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2800"/>
              <a:buFont typeface="Arial"/>
              <a:buNone/>
            </a:pPr>
            <a:r>
              <a:rPr lang="en-US" sz="2800" dirty="0"/>
              <a:t>What the Department Bylaws Says About Post Board of Management</a:t>
            </a:r>
            <a:endParaRPr dirty="0"/>
          </a:p>
        </p:txBody>
      </p:sp>
      <p:sp>
        <p:nvSpPr>
          <p:cNvPr id="442" name="Google Shape;442;p52"/>
          <p:cNvSpPr txBox="1"/>
          <p:nvPr/>
        </p:nvSpPr>
        <p:spPr>
          <a:xfrm>
            <a:off x="216907" y="1366163"/>
            <a:ext cx="8710186" cy="535531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800" dirty="0">
                <a:solidFill>
                  <a:schemeClr val="dk1"/>
                </a:solidFill>
                <a:latin typeface="Arial"/>
                <a:ea typeface="Arial"/>
                <a:cs typeface="Arial"/>
                <a:sym typeface="Arial"/>
              </a:rPr>
              <a:t>ARTICLE XIII</a:t>
            </a:r>
            <a:endParaRPr dirty="0"/>
          </a:p>
          <a:p>
            <a:pPr marL="0" marR="0" lvl="0" indent="0" algn="ctr" rtl="0">
              <a:spcBef>
                <a:spcPts val="0"/>
              </a:spcBef>
              <a:spcAft>
                <a:spcPts val="0"/>
              </a:spcAft>
              <a:buNone/>
            </a:pPr>
            <a:endParaRPr sz="1800" dirty="0">
              <a:solidFill>
                <a:schemeClr val="dk1"/>
              </a:solidFill>
              <a:latin typeface="Arial"/>
              <a:ea typeface="Arial"/>
              <a:cs typeface="Arial"/>
              <a:sym typeface="Arial"/>
            </a:endParaRPr>
          </a:p>
          <a:p>
            <a:pPr marL="0" marR="0" lvl="0" indent="0" algn="l" rtl="0">
              <a:spcBef>
                <a:spcPts val="0"/>
              </a:spcBef>
              <a:spcAft>
                <a:spcPts val="0"/>
              </a:spcAft>
              <a:buNone/>
            </a:pPr>
            <a:r>
              <a:rPr lang="en-US" sz="1800" dirty="0">
                <a:solidFill>
                  <a:schemeClr val="dk1"/>
                </a:solidFill>
                <a:latin typeface="Arial"/>
                <a:ea typeface="Arial"/>
                <a:cs typeface="Arial"/>
                <a:sym typeface="Arial"/>
              </a:rPr>
              <a:t>Section 2.  In accordance with National Bylaws, Section 709 – Control of Units, each Post in the Department shall have a Post Board of Management (if required). This board shall replace a Post Board of Management and any other committee that deals with all business ventures outside the fraternal obligations of the Veterans of Foreign Wars. Business ventures are defined as but not limited to any activity that generates funds for the Post. These ventures can be management of a fairground, bingo, canteens, parking lots, etc. </a:t>
            </a:r>
            <a:endParaRPr sz="1800" dirty="0">
              <a:solidFill>
                <a:schemeClr val="dk1"/>
              </a:solidFill>
              <a:latin typeface="Times New Roman"/>
              <a:ea typeface="Times New Roman"/>
              <a:cs typeface="Times New Roman"/>
              <a:sym typeface="Times New Roman"/>
            </a:endParaRPr>
          </a:p>
          <a:p>
            <a:pPr marL="0" marR="0" lvl="0" indent="0" algn="l" rtl="0">
              <a:spcBef>
                <a:spcPts val="0"/>
              </a:spcBef>
              <a:spcAft>
                <a:spcPts val="0"/>
              </a:spcAft>
              <a:buNone/>
            </a:pPr>
            <a:r>
              <a:rPr lang="en-US" sz="1800" dirty="0">
                <a:solidFill>
                  <a:schemeClr val="dk1"/>
                </a:solidFill>
                <a:latin typeface="Arial"/>
                <a:ea typeface="Arial"/>
                <a:cs typeface="Arial"/>
                <a:sym typeface="Arial"/>
              </a:rPr>
              <a:t>      </a:t>
            </a:r>
            <a:endParaRPr sz="1800" dirty="0">
              <a:solidFill>
                <a:schemeClr val="dk1"/>
              </a:solidFill>
              <a:latin typeface="Times New Roman"/>
              <a:ea typeface="Times New Roman"/>
              <a:cs typeface="Times New Roman"/>
              <a:sym typeface="Times New Roman"/>
            </a:endParaRPr>
          </a:p>
          <a:p>
            <a:pPr marL="0" marR="0" lvl="0" indent="0" algn="l" rtl="0">
              <a:spcBef>
                <a:spcPts val="0"/>
              </a:spcBef>
              <a:spcAft>
                <a:spcPts val="0"/>
              </a:spcAft>
              <a:buNone/>
            </a:pPr>
            <a:r>
              <a:rPr lang="en-US" sz="1800" dirty="0">
                <a:solidFill>
                  <a:schemeClr val="dk1"/>
                </a:solidFill>
                <a:latin typeface="Arial"/>
                <a:ea typeface="Arial"/>
                <a:cs typeface="Arial"/>
                <a:sym typeface="Arial"/>
              </a:rPr>
              <a:t>Section 3. The board members are the Commander, Quartermaster and Immediate Past Commander and shall have at least two members one which will be elected each year for a two (2) year period.  In lieu of no Immediate Past Commander, Sr. Vice Commander or Jr. Vice Commander, the Post can elect another member. This member can serve a one (1) year term. Each member will have one vote and will hold at least one (1) scheduled meeting each month and special meetings as necessary, provided that no special meeting may be held without giving at least forty-eight (48) hours’ notice to all members of the Committee.</a:t>
            </a:r>
            <a:endParaRPr sz="1800" dirty="0">
              <a:solidFill>
                <a:schemeClr val="dk1"/>
              </a:solidFill>
              <a:latin typeface="Times New Roman"/>
              <a:ea typeface="Times New Roman"/>
              <a:cs typeface="Times New Roman"/>
              <a:sym typeface="Times New Roman"/>
            </a:endParaRPr>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46"/>
        <p:cNvGrpSpPr/>
        <p:nvPr/>
      </p:nvGrpSpPr>
      <p:grpSpPr>
        <a:xfrm>
          <a:off x="0" y="0"/>
          <a:ext cx="0" cy="0"/>
          <a:chOff x="0" y="0"/>
          <a:chExt cx="0" cy="0"/>
        </a:xfrm>
      </p:grpSpPr>
      <p:sp>
        <p:nvSpPr>
          <p:cNvPr id="447" name="Google Shape;447;p53"/>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3</a:t>
            </a:fld>
            <a:endParaRPr dirty="0"/>
          </a:p>
        </p:txBody>
      </p:sp>
      <p:sp>
        <p:nvSpPr>
          <p:cNvPr id="448" name="Google Shape;448;p53"/>
          <p:cNvSpPr txBox="1">
            <a:spLocks noGrp="1"/>
          </p:cNvSpPr>
          <p:nvPr>
            <p:ph type="title"/>
          </p:nvPr>
        </p:nvSpPr>
        <p:spPr>
          <a:xfrm>
            <a:off x="215153" y="134472"/>
            <a:ext cx="6338048" cy="98173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2800"/>
              <a:buFont typeface="Arial"/>
              <a:buNone/>
            </a:pPr>
            <a:r>
              <a:rPr lang="en-US" sz="2800" dirty="0"/>
              <a:t>What the Department Rules Say About Post Board of Management</a:t>
            </a:r>
            <a:endParaRPr dirty="0"/>
          </a:p>
        </p:txBody>
      </p:sp>
      <p:sp>
        <p:nvSpPr>
          <p:cNvPr id="449" name="Google Shape;449;p53"/>
          <p:cNvSpPr txBox="1"/>
          <p:nvPr/>
        </p:nvSpPr>
        <p:spPr>
          <a:xfrm>
            <a:off x="216907" y="1366163"/>
            <a:ext cx="8710186" cy="34778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dirty="0">
                <a:solidFill>
                  <a:schemeClr val="dk1"/>
                </a:solidFill>
                <a:latin typeface="Arial"/>
                <a:ea typeface="Arial"/>
                <a:cs typeface="Arial"/>
                <a:sym typeface="Arial"/>
              </a:rPr>
              <a:t>A Post Board of Management shall be elected by the Post membership to act as a board of management for the business affairs of the Club “</a:t>
            </a:r>
            <a:r>
              <a:rPr lang="en-US" sz="2000" i="1" dirty="0">
                <a:solidFill>
                  <a:schemeClr val="dk1"/>
                </a:solidFill>
                <a:latin typeface="Arial"/>
                <a:ea typeface="Arial"/>
                <a:cs typeface="Arial"/>
                <a:sym typeface="Arial"/>
              </a:rPr>
              <a:t>Facilities</a:t>
            </a:r>
            <a:r>
              <a:rPr lang="en-US" sz="2000" dirty="0">
                <a:solidFill>
                  <a:schemeClr val="dk1"/>
                </a:solidFill>
                <a:latin typeface="Arial"/>
                <a:ea typeface="Arial"/>
                <a:cs typeface="Arial"/>
                <a:sym typeface="Arial"/>
              </a:rPr>
              <a:t>”.  This Post Board of Management shall consist of not less than three (2) members, one of which shall be elected each year for a two (2) year period.  Trustees shall not serve on the Post Board of Management.  The Post Commander, Immediate Past Post Commander and Post Quartermaster shall be a member of the Post Board of Management and shall have a vote as such.  The Post Board of Management will hold at least one (1) scheduled meeting each month and special meetings as necessary, provided that no special meeting may be held without giving at least forty-eight (48) hours’ notice to all members of the Board. </a:t>
            </a:r>
            <a:endParaRPr sz="2000" dirty="0">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53"/>
        <p:cNvGrpSpPr/>
        <p:nvPr/>
      </p:nvGrpSpPr>
      <p:grpSpPr>
        <a:xfrm>
          <a:off x="0" y="0"/>
          <a:ext cx="0" cy="0"/>
          <a:chOff x="0" y="0"/>
          <a:chExt cx="0" cy="0"/>
        </a:xfrm>
      </p:grpSpPr>
      <p:sp>
        <p:nvSpPr>
          <p:cNvPr id="454" name="Google Shape;454;p54"/>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4</a:t>
            </a:fld>
            <a:endParaRPr dirty="0"/>
          </a:p>
        </p:txBody>
      </p:sp>
      <p:sp>
        <p:nvSpPr>
          <p:cNvPr id="455" name="Google Shape;455;p54"/>
          <p:cNvSpPr txBox="1">
            <a:spLocks noGrp="1"/>
          </p:cNvSpPr>
          <p:nvPr>
            <p:ph type="title"/>
          </p:nvPr>
        </p:nvSpPr>
        <p:spPr>
          <a:xfrm>
            <a:off x="89210" y="134472"/>
            <a:ext cx="6463991" cy="98173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2800"/>
              <a:buFont typeface="Arial"/>
              <a:buNone/>
            </a:pPr>
            <a:r>
              <a:rPr lang="en-US" sz="2800" dirty="0"/>
              <a:t>Duties of Post Board of Management</a:t>
            </a:r>
            <a:endParaRPr dirty="0"/>
          </a:p>
        </p:txBody>
      </p:sp>
      <p:sp>
        <p:nvSpPr>
          <p:cNvPr id="456" name="Google Shape;456;p54"/>
          <p:cNvSpPr txBox="1"/>
          <p:nvPr/>
        </p:nvSpPr>
        <p:spPr>
          <a:xfrm>
            <a:off x="0" y="1459230"/>
            <a:ext cx="8710186" cy="5001369"/>
          </a:xfrm>
          <a:prstGeom prst="rect">
            <a:avLst/>
          </a:prstGeom>
          <a:noFill/>
          <a:ln>
            <a:noFill/>
          </a:ln>
        </p:spPr>
        <p:txBody>
          <a:bodyPr spcFirstLastPara="1" wrap="square" lIns="91425" tIns="45700" rIns="91425" bIns="45700" anchor="t" anchorCtr="0">
            <a:spAutoFit/>
          </a:bodyPr>
          <a:lstStyle/>
          <a:p>
            <a:pPr marL="457200" marR="0" lvl="0" indent="0" algn="l" rtl="0">
              <a:lnSpc>
                <a:spcPct val="115000"/>
              </a:lnSpc>
              <a:spcBef>
                <a:spcPts val="0"/>
              </a:spcBef>
              <a:spcAft>
                <a:spcPts val="0"/>
              </a:spcAft>
              <a:buNone/>
            </a:pPr>
            <a:r>
              <a:rPr lang="en-US" sz="2000" dirty="0">
                <a:solidFill>
                  <a:schemeClr val="dk1"/>
                </a:solidFill>
                <a:latin typeface="Arial"/>
                <a:ea typeface="Arial"/>
                <a:cs typeface="Arial"/>
                <a:sym typeface="Arial"/>
              </a:rPr>
              <a:t>1. One of the Post Board of Management members shall act as Secretary, keeping minutes of all meetings and preparing a report of the meeting to be read, by the Post Board of Management Chairman at the next regular meeting of the Post.  This report shall be made part of the Adjutants minutes. </a:t>
            </a:r>
            <a:endParaRPr dirty="0"/>
          </a:p>
          <a:p>
            <a:pPr marL="457200" marR="0" lvl="0" indent="0" algn="l" rtl="0">
              <a:lnSpc>
                <a:spcPct val="115000"/>
              </a:lnSpc>
              <a:spcBef>
                <a:spcPts val="1000"/>
              </a:spcBef>
              <a:spcAft>
                <a:spcPts val="0"/>
              </a:spcAft>
              <a:buNone/>
            </a:pPr>
            <a:r>
              <a:rPr lang="en-US" sz="2000" dirty="0">
                <a:solidFill>
                  <a:schemeClr val="dk1"/>
                </a:solidFill>
                <a:latin typeface="Arial"/>
                <a:ea typeface="Arial"/>
                <a:cs typeface="Arial"/>
                <a:sym typeface="Arial"/>
              </a:rPr>
              <a:t>2. A majority of the Post Board of Management members must be present for the transaction of business at a regular or special meeting.</a:t>
            </a:r>
            <a:endParaRPr dirty="0"/>
          </a:p>
          <a:p>
            <a:pPr marL="419100" marR="0" lvl="0" indent="0" algn="l" rtl="0">
              <a:lnSpc>
                <a:spcPct val="115000"/>
              </a:lnSpc>
              <a:spcBef>
                <a:spcPts val="1000"/>
              </a:spcBef>
              <a:spcAft>
                <a:spcPts val="0"/>
              </a:spcAft>
              <a:buNone/>
            </a:pPr>
            <a:r>
              <a:rPr lang="en-US" sz="2000" dirty="0">
                <a:solidFill>
                  <a:schemeClr val="dk1"/>
                </a:solidFill>
                <a:latin typeface="Arial"/>
                <a:ea typeface="Arial"/>
                <a:cs typeface="Arial"/>
                <a:sym typeface="Arial"/>
              </a:rPr>
              <a:t> 3.  All members of the Post Board of Management shall be elected and not appointed.  A Post Board of Management member, who resigns or is removed from office, will be replaced by the election of a new member to fill the vacant position.  The other two members will remain in their present year of office.</a:t>
            </a:r>
            <a:endParaRPr dirty="0"/>
          </a:p>
          <a:p>
            <a:pPr marL="0" marR="0" lvl="0" indent="0" algn="l" rtl="0">
              <a:spcBef>
                <a:spcPts val="1000"/>
              </a:spcBef>
              <a:spcAft>
                <a:spcPts val="0"/>
              </a:spcAft>
              <a:buNone/>
            </a:pPr>
            <a:endParaRPr sz="1800" dirty="0">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60"/>
        <p:cNvGrpSpPr/>
        <p:nvPr/>
      </p:nvGrpSpPr>
      <p:grpSpPr>
        <a:xfrm>
          <a:off x="0" y="0"/>
          <a:ext cx="0" cy="0"/>
          <a:chOff x="0" y="0"/>
          <a:chExt cx="0" cy="0"/>
        </a:xfrm>
      </p:grpSpPr>
      <p:sp>
        <p:nvSpPr>
          <p:cNvPr id="461" name="Google Shape;461;p55"/>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5</a:t>
            </a:fld>
            <a:endParaRPr dirty="0"/>
          </a:p>
        </p:txBody>
      </p:sp>
      <p:sp>
        <p:nvSpPr>
          <p:cNvPr id="462" name="Google Shape;462;p55"/>
          <p:cNvSpPr txBox="1">
            <a:spLocks noGrp="1"/>
          </p:cNvSpPr>
          <p:nvPr>
            <p:ph type="title"/>
          </p:nvPr>
        </p:nvSpPr>
        <p:spPr>
          <a:xfrm>
            <a:off x="89210" y="134472"/>
            <a:ext cx="6463991" cy="98173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2800"/>
              <a:buFont typeface="Arial"/>
              <a:buNone/>
            </a:pPr>
            <a:r>
              <a:rPr lang="en-US" sz="2800" dirty="0"/>
              <a:t>Duties of Post Board of Management</a:t>
            </a:r>
            <a:endParaRPr dirty="0"/>
          </a:p>
        </p:txBody>
      </p:sp>
      <p:sp>
        <p:nvSpPr>
          <p:cNvPr id="463" name="Google Shape;463;p55"/>
          <p:cNvSpPr txBox="1"/>
          <p:nvPr/>
        </p:nvSpPr>
        <p:spPr>
          <a:xfrm>
            <a:off x="200722" y="1314264"/>
            <a:ext cx="8664498" cy="578684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dirty="0">
                <a:solidFill>
                  <a:schemeClr val="dk1"/>
                </a:solidFill>
                <a:latin typeface="Arial"/>
                <a:ea typeface="Arial"/>
                <a:cs typeface="Arial"/>
                <a:sym typeface="Arial"/>
              </a:rPr>
              <a:t>Club privileges shall be denied to members and guest who violate the rules of behavior as posted in the club.  Such rules shall be determined by the Post Post Board of Management and posted in the Club.  Bartenders and employees shall be bound by the same rules.  Any employee who violates the rules and regulations as set forth shall be subject to dismissal; such dismissals shall be subject to appeal to the Post membership. </a:t>
            </a:r>
            <a:r>
              <a:rPr lang="en-US" sz="2000" i="1" dirty="0">
                <a:solidFill>
                  <a:schemeClr val="dk1"/>
                </a:solidFill>
                <a:latin typeface="Arial"/>
                <a:ea typeface="Arial"/>
                <a:cs typeface="Arial"/>
                <a:sym typeface="Arial"/>
              </a:rPr>
              <a:t>  </a:t>
            </a:r>
            <a:r>
              <a:rPr lang="en-US" sz="2000" dirty="0">
                <a:solidFill>
                  <a:schemeClr val="dk1"/>
                </a:solidFill>
                <a:latin typeface="Arial"/>
                <a:ea typeface="Arial"/>
                <a:cs typeface="Arial"/>
                <a:sym typeface="Arial"/>
              </a:rPr>
              <a:t>Conduct – Good order shall be maintained at all times on the premises of the Post Home.  Club privileges shall be discontinued immediately to any person and shall be suspended until further action is taken by the Post Board of Management who:</a:t>
            </a:r>
            <a:endParaRPr sz="2000" dirty="0">
              <a:solidFill>
                <a:schemeClr val="dk1"/>
              </a:solidFill>
              <a:latin typeface="Arial"/>
              <a:ea typeface="Arial"/>
              <a:cs typeface="Arial"/>
              <a:sym typeface="Arial"/>
            </a:endParaRPr>
          </a:p>
          <a:p>
            <a:pPr marL="0" marR="0" lvl="0" indent="0" algn="l" rtl="0">
              <a:spcBef>
                <a:spcPts val="0"/>
              </a:spcBef>
              <a:spcAft>
                <a:spcPts val="0"/>
              </a:spcAft>
              <a:buNone/>
            </a:pPr>
            <a:endParaRPr sz="2000" dirty="0">
              <a:solidFill>
                <a:schemeClr val="dk1"/>
              </a:solidFill>
              <a:latin typeface="Arial"/>
              <a:ea typeface="Arial"/>
              <a:cs typeface="Arial"/>
              <a:sym typeface="Arial"/>
            </a:endParaRPr>
          </a:p>
          <a:p>
            <a:pPr marL="0" marR="0" lvl="0" indent="0" algn="l" rtl="0">
              <a:spcBef>
                <a:spcPts val="0"/>
              </a:spcBef>
              <a:spcAft>
                <a:spcPts val="0"/>
              </a:spcAft>
              <a:buNone/>
            </a:pPr>
            <a:r>
              <a:rPr lang="en-US" sz="2000" dirty="0">
                <a:solidFill>
                  <a:schemeClr val="dk1"/>
                </a:solidFill>
                <a:latin typeface="Arial"/>
                <a:ea typeface="Arial"/>
                <a:cs typeface="Arial"/>
                <a:sym typeface="Arial"/>
              </a:rPr>
              <a:t>1.  Discuss affairs of the Veterans of Foreign Wars, or any of its members within the presence of or hearing of a non-member of the Veterans of Foreign Wars.</a:t>
            </a:r>
            <a:endParaRPr dirty="0"/>
          </a:p>
          <a:p>
            <a:pPr marL="0" marR="0" lvl="0" indent="0" algn="l" rtl="0">
              <a:lnSpc>
                <a:spcPct val="115000"/>
              </a:lnSpc>
              <a:spcBef>
                <a:spcPts val="0"/>
              </a:spcBef>
              <a:spcAft>
                <a:spcPts val="0"/>
              </a:spcAft>
              <a:buNone/>
            </a:pPr>
            <a:endParaRPr sz="2000" dirty="0">
              <a:solidFill>
                <a:schemeClr val="dk1"/>
              </a:solidFill>
              <a:latin typeface="Arial"/>
              <a:ea typeface="Arial"/>
              <a:cs typeface="Arial"/>
              <a:sym typeface="Arial"/>
            </a:endParaRPr>
          </a:p>
          <a:p>
            <a:pPr marL="0" marR="0" lvl="0" indent="0" algn="l" rtl="0">
              <a:lnSpc>
                <a:spcPct val="115000"/>
              </a:lnSpc>
              <a:spcBef>
                <a:spcPts val="0"/>
              </a:spcBef>
              <a:spcAft>
                <a:spcPts val="0"/>
              </a:spcAft>
              <a:buNone/>
            </a:pPr>
            <a:r>
              <a:rPr lang="en-US" sz="2000" dirty="0">
                <a:solidFill>
                  <a:schemeClr val="dk1"/>
                </a:solidFill>
                <a:latin typeface="Arial"/>
                <a:ea typeface="Arial"/>
                <a:cs typeface="Arial"/>
                <a:sym typeface="Arial"/>
              </a:rPr>
              <a:t>2.  Violates his obligation as a member or officer of the Veterans of Foreign Wars.</a:t>
            </a:r>
            <a:endParaRPr dirty="0"/>
          </a:p>
          <a:p>
            <a:pPr marL="0" marR="0" lvl="0" indent="0" algn="l" rtl="0">
              <a:lnSpc>
                <a:spcPct val="115000"/>
              </a:lnSpc>
              <a:spcBef>
                <a:spcPts val="0"/>
              </a:spcBef>
              <a:spcAft>
                <a:spcPts val="0"/>
              </a:spcAft>
              <a:buNone/>
            </a:pPr>
            <a:endParaRPr sz="2000" dirty="0">
              <a:solidFill>
                <a:schemeClr val="dk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67"/>
        <p:cNvGrpSpPr/>
        <p:nvPr/>
      </p:nvGrpSpPr>
      <p:grpSpPr>
        <a:xfrm>
          <a:off x="0" y="0"/>
          <a:ext cx="0" cy="0"/>
          <a:chOff x="0" y="0"/>
          <a:chExt cx="0" cy="0"/>
        </a:xfrm>
      </p:grpSpPr>
      <p:sp>
        <p:nvSpPr>
          <p:cNvPr id="468" name="Google Shape;468;p56"/>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6</a:t>
            </a:fld>
            <a:endParaRPr dirty="0"/>
          </a:p>
        </p:txBody>
      </p:sp>
      <p:sp>
        <p:nvSpPr>
          <p:cNvPr id="469" name="Google Shape;469;p56"/>
          <p:cNvSpPr txBox="1">
            <a:spLocks noGrp="1"/>
          </p:cNvSpPr>
          <p:nvPr>
            <p:ph type="title"/>
          </p:nvPr>
        </p:nvSpPr>
        <p:spPr>
          <a:xfrm>
            <a:off x="89210" y="134472"/>
            <a:ext cx="6463991" cy="98173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2800"/>
              <a:buFont typeface="Arial"/>
              <a:buNone/>
            </a:pPr>
            <a:r>
              <a:rPr lang="en-US" sz="2800" dirty="0"/>
              <a:t>Duties of Post Board of Management</a:t>
            </a:r>
            <a:endParaRPr dirty="0"/>
          </a:p>
        </p:txBody>
      </p:sp>
      <p:sp>
        <p:nvSpPr>
          <p:cNvPr id="470" name="Google Shape;470;p56"/>
          <p:cNvSpPr txBox="1"/>
          <p:nvPr/>
        </p:nvSpPr>
        <p:spPr>
          <a:xfrm>
            <a:off x="267629" y="1459230"/>
            <a:ext cx="8442556" cy="4616648"/>
          </a:xfrm>
          <a:prstGeom prst="rect">
            <a:avLst/>
          </a:prstGeom>
          <a:noFill/>
          <a:ln>
            <a:noFill/>
          </a:ln>
        </p:spPr>
        <p:txBody>
          <a:bodyPr spcFirstLastPara="1" wrap="square" lIns="91425" tIns="45700" rIns="91425" bIns="45700" anchor="t" anchorCtr="0">
            <a:spAutoFit/>
          </a:bodyPr>
          <a:lstStyle/>
          <a:p>
            <a:pPr marL="0" marR="0" lvl="0" indent="0" algn="l" rtl="0">
              <a:lnSpc>
                <a:spcPct val="115000"/>
              </a:lnSpc>
              <a:spcBef>
                <a:spcPts val="0"/>
              </a:spcBef>
              <a:spcAft>
                <a:spcPts val="0"/>
              </a:spcAft>
              <a:buNone/>
            </a:pPr>
            <a:r>
              <a:rPr lang="en-US" sz="2000" dirty="0">
                <a:solidFill>
                  <a:schemeClr val="dk1"/>
                </a:solidFill>
                <a:latin typeface="Arial"/>
                <a:ea typeface="Arial"/>
                <a:cs typeface="Arial"/>
                <a:sym typeface="Arial"/>
              </a:rPr>
              <a:t>3.  Becomes obnoxious, offensive, or whose conduct reflects discredit in anyway or manner of the Veterans of Foreign Wars or any of its members.</a:t>
            </a:r>
            <a:endParaRPr dirty="0"/>
          </a:p>
          <a:p>
            <a:pPr marL="0" marR="0" lvl="0" indent="0" algn="l" rtl="0">
              <a:lnSpc>
                <a:spcPct val="115000"/>
              </a:lnSpc>
              <a:spcBef>
                <a:spcPts val="0"/>
              </a:spcBef>
              <a:spcAft>
                <a:spcPts val="0"/>
              </a:spcAft>
              <a:buNone/>
            </a:pPr>
            <a:endParaRPr sz="2000" dirty="0">
              <a:solidFill>
                <a:schemeClr val="dk1"/>
              </a:solidFill>
              <a:latin typeface="Times New Roman"/>
              <a:ea typeface="Times New Roman"/>
              <a:cs typeface="Times New Roman"/>
              <a:sym typeface="Times New Roman"/>
            </a:endParaRPr>
          </a:p>
          <a:p>
            <a:pPr marL="0" marR="0" lvl="0" indent="0" algn="l" rtl="0">
              <a:lnSpc>
                <a:spcPct val="115000"/>
              </a:lnSpc>
              <a:spcBef>
                <a:spcPts val="0"/>
              </a:spcBef>
              <a:spcAft>
                <a:spcPts val="0"/>
              </a:spcAft>
              <a:buNone/>
            </a:pPr>
            <a:r>
              <a:rPr lang="en-US" sz="2000" dirty="0">
                <a:solidFill>
                  <a:schemeClr val="dk1"/>
                </a:solidFill>
                <a:latin typeface="Arial"/>
                <a:ea typeface="Arial"/>
                <a:cs typeface="Arial"/>
                <a:sym typeface="Arial"/>
              </a:rPr>
              <a:t>4.  Violates any rule, regulations, By-Laws or laws of the State of Alabama, County, City, Alabama Department of Revenue, United States, Veterans of Foreign Wars, Post or Post Board of Management.</a:t>
            </a:r>
            <a:endParaRPr dirty="0"/>
          </a:p>
          <a:p>
            <a:pPr marL="0" marR="0" lvl="0" indent="0" algn="l" rtl="0">
              <a:lnSpc>
                <a:spcPct val="115000"/>
              </a:lnSpc>
              <a:spcBef>
                <a:spcPts val="0"/>
              </a:spcBef>
              <a:spcAft>
                <a:spcPts val="0"/>
              </a:spcAft>
              <a:buNone/>
            </a:pPr>
            <a:endParaRPr sz="2000" dirty="0">
              <a:solidFill>
                <a:schemeClr val="dk1"/>
              </a:solidFill>
              <a:latin typeface="Arial"/>
              <a:ea typeface="Arial"/>
              <a:cs typeface="Arial"/>
              <a:sym typeface="Arial"/>
            </a:endParaRPr>
          </a:p>
          <a:p>
            <a:pPr marL="0" marR="0" lvl="0" indent="0" algn="l" rtl="0">
              <a:lnSpc>
                <a:spcPct val="115000"/>
              </a:lnSpc>
              <a:spcBef>
                <a:spcPts val="0"/>
              </a:spcBef>
              <a:spcAft>
                <a:spcPts val="0"/>
              </a:spcAft>
              <a:buNone/>
            </a:pPr>
            <a:r>
              <a:rPr lang="en-US" sz="2000" dirty="0">
                <a:solidFill>
                  <a:schemeClr val="dk1"/>
                </a:solidFill>
                <a:latin typeface="Arial"/>
                <a:ea typeface="Arial"/>
                <a:cs typeface="Arial"/>
                <a:sym typeface="Arial"/>
              </a:rPr>
              <a:t>5.  Becomes intoxicated or arrives intoxicated on the premises; or</a:t>
            </a:r>
            <a:endParaRPr dirty="0"/>
          </a:p>
          <a:p>
            <a:pPr marL="0" marR="0" lvl="0" indent="0" algn="l" rtl="0">
              <a:lnSpc>
                <a:spcPct val="115000"/>
              </a:lnSpc>
              <a:spcBef>
                <a:spcPts val="0"/>
              </a:spcBef>
              <a:spcAft>
                <a:spcPts val="0"/>
              </a:spcAft>
              <a:buNone/>
            </a:pPr>
            <a:endParaRPr sz="2000" dirty="0">
              <a:solidFill>
                <a:schemeClr val="dk1"/>
              </a:solidFill>
              <a:latin typeface="Arial"/>
              <a:ea typeface="Arial"/>
              <a:cs typeface="Arial"/>
              <a:sym typeface="Arial"/>
            </a:endParaRPr>
          </a:p>
          <a:p>
            <a:pPr marL="0" marR="0" lvl="0" indent="0" algn="l" rtl="0">
              <a:lnSpc>
                <a:spcPct val="115000"/>
              </a:lnSpc>
              <a:spcBef>
                <a:spcPts val="0"/>
              </a:spcBef>
              <a:spcAft>
                <a:spcPts val="0"/>
              </a:spcAft>
              <a:buNone/>
            </a:pPr>
            <a:r>
              <a:rPr lang="en-US" sz="2000" dirty="0">
                <a:solidFill>
                  <a:schemeClr val="dk1"/>
                </a:solidFill>
                <a:latin typeface="Arial"/>
                <a:ea typeface="Arial"/>
                <a:cs typeface="Arial"/>
                <a:sym typeface="Arial"/>
              </a:rPr>
              <a:t>6.  Creates a scene or participated voluntarily in same, and any fracas or disorderly conduct on the premises.</a:t>
            </a:r>
            <a:endParaRPr sz="2000" dirty="0">
              <a:solidFill>
                <a:schemeClr val="dk1"/>
              </a:solidFill>
              <a:latin typeface="Arial"/>
              <a:ea typeface="Arial"/>
              <a:cs typeface="Arial"/>
              <a:sym typeface="Arial"/>
            </a:endParaRPr>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74"/>
        <p:cNvGrpSpPr/>
        <p:nvPr/>
      </p:nvGrpSpPr>
      <p:grpSpPr>
        <a:xfrm>
          <a:off x="0" y="0"/>
          <a:ext cx="0" cy="0"/>
          <a:chOff x="0" y="0"/>
          <a:chExt cx="0" cy="0"/>
        </a:xfrm>
      </p:grpSpPr>
      <p:sp>
        <p:nvSpPr>
          <p:cNvPr id="475" name="Google Shape;475;p57"/>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7</a:t>
            </a:fld>
            <a:endParaRPr dirty="0"/>
          </a:p>
        </p:txBody>
      </p:sp>
      <p:sp>
        <p:nvSpPr>
          <p:cNvPr id="476" name="Google Shape;476;p57"/>
          <p:cNvSpPr txBox="1">
            <a:spLocks noGrp="1"/>
          </p:cNvSpPr>
          <p:nvPr>
            <p:ph type="title"/>
          </p:nvPr>
        </p:nvSpPr>
        <p:spPr>
          <a:xfrm>
            <a:off x="89210" y="134472"/>
            <a:ext cx="6463991" cy="98173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2800"/>
              <a:buFont typeface="Arial"/>
              <a:buNone/>
            </a:pPr>
            <a:r>
              <a:rPr lang="en-US" sz="2800" dirty="0"/>
              <a:t>Duties of Post Board of Management</a:t>
            </a:r>
            <a:endParaRPr dirty="0"/>
          </a:p>
        </p:txBody>
      </p:sp>
      <p:sp>
        <p:nvSpPr>
          <p:cNvPr id="477" name="Google Shape;477;p57"/>
          <p:cNvSpPr txBox="1"/>
          <p:nvPr/>
        </p:nvSpPr>
        <p:spPr>
          <a:xfrm>
            <a:off x="223024" y="1459230"/>
            <a:ext cx="8487162" cy="5709255"/>
          </a:xfrm>
          <a:prstGeom prst="rect">
            <a:avLst/>
          </a:prstGeom>
          <a:noFill/>
          <a:ln>
            <a:noFill/>
          </a:ln>
        </p:spPr>
        <p:txBody>
          <a:bodyPr spcFirstLastPara="1" wrap="square" lIns="91425" tIns="45700" rIns="91425" bIns="45700" anchor="t" anchorCtr="0">
            <a:spAutoFit/>
          </a:bodyPr>
          <a:lstStyle/>
          <a:p>
            <a:pPr marL="0" marR="0" lvl="0" indent="0" algn="l" rtl="0">
              <a:lnSpc>
                <a:spcPct val="115000"/>
              </a:lnSpc>
              <a:spcBef>
                <a:spcPts val="0"/>
              </a:spcBef>
              <a:spcAft>
                <a:spcPts val="0"/>
              </a:spcAft>
              <a:buNone/>
            </a:pPr>
            <a:r>
              <a:rPr lang="en-US" sz="2000" dirty="0">
                <a:solidFill>
                  <a:schemeClr val="dk1"/>
                </a:solidFill>
                <a:latin typeface="Arial"/>
                <a:ea typeface="Arial"/>
                <a:cs typeface="Arial"/>
                <a:sym typeface="Arial"/>
              </a:rPr>
              <a:t>The Post membership may overrule or abrogate any action of the Post Board of Management by 2/3 vote at any Post meeting, providing written notice of such meeting stating the subject matter to be voted upon be sent each member in good standing at least ten (10) days prior to such meeting. </a:t>
            </a:r>
            <a:endParaRPr dirty="0"/>
          </a:p>
          <a:p>
            <a:pPr marL="0" marR="0" lvl="0" indent="0" algn="l" rtl="0">
              <a:lnSpc>
                <a:spcPct val="115000"/>
              </a:lnSpc>
              <a:spcBef>
                <a:spcPts val="1000"/>
              </a:spcBef>
              <a:spcAft>
                <a:spcPts val="0"/>
              </a:spcAft>
              <a:buNone/>
            </a:pPr>
            <a:endParaRPr sz="2000" dirty="0">
              <a:solidFill>
                <a:schemeClr val="dk1"/>
              </a:solidFill>
              <a:latin typeface="Arial"/>
              <a:ea typeface="Arial"/>
              <a:cs typeface="Arial"/>
              <a:sym typeface="Arial"/>
            </a:endParaRPr>
          </a:p>
          <a:p>
            <a:pPr marL="0" marR="0" lvl="0" indent="0" algn="l" rtl="0">
              <a:lnSpc>
                <a:spcPct val="115000"/>
              </a:lnSpc>
              <a:spcBef>
                <a:spcPts val="1000"/>
              </a:spcBef>
              <a:spcAft>
                <a:spcPts val="0"/>
              </a:spcAft>
              <a:buNone/>
            </a:pPr>
            <a:r>
              <a:rPr lang="en-US" sz="2000" dirty="0">
                <a:solidFill>
                  <a:schemeClr val="dk1"/>
                </a:solidFill>
                <a:latin typeface="Arial"/>
                <a:ea typeface="Arial"/>
                <a:cs typeface="Arial"/>
                <a:sym typeface="Arial"/>
              </a:rPr>
              <a:t>The Post Board of Management shall have authority to employ such personnel as shall be necessary to properly operate the Club, including Club Manager, and may discharge personnel at their discretion.  Priority on employment should be given to Post members in good standing.  No member of the Post Board of Management may serve as Club Manager.  No member of the Post who receives any remuneration whatsoever for his services from the Post Club shall serve as member of the Post Board of Management of the club. </a:t>
            </a:r>
            <a:endParaRPr dirty="0"/>
          </a:p>
          <a:p>
            <a:pPr marL="0" marR="0" lvl="0" indent="0" algn="l" rtl="0">
              <a:spcBef>
                <a:spcPts val="1000"/>
              </a:spcBef>
              <a:spcAft>
                <a:spcPts val="0"/>
              </a:spcAft>
              <a:buNone/>
            </a:pPr>
            <a:endParaRPr sz="1800" dirty="0">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81"/>
        <p:cNvGrpSpPr/>
        <p:nvPr/>
      </p:nvGrpSpPr>
      <p:grpSpPr>
        <a:xfrm>
          <a:off x="0" y="0"/>
          <a:ext cx="0" cy="0"/>
          <a:chOff x="0" y="0"/>
          <a:chExt cx="0" cy="0"/>
        </a:xfrm>
      </p:grpSpPr>
      <p:sp>
        <p:nvSpPr>
          <p:cNvPr id="482" name="Google Shape;482;p58"/>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8</a:t>
            </a:fld>
            <a:endParaRPr dirty="0"/>
          </a:p>
        </p:txBody>
      </p:sp>
      <p:sp>
        <p:nvSpPr>
          <p:cNvPr id="483" name="Google Shape;483;p58"/>
          <p:cNvSpPr txBox="1">
            <a:spLocks noGrp="1"/>
          </p:cNvSpPr>
          <p:nvPr>
            <p:ph type="title"/>
          </p:nvPr>
        </p:nvSpPr>
        <p:spPr>
          <a:xfrm>
            <a:off x="89210" y="134472"/>
            <a:ext cx="6463991" cy="98173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2800"/>
              <a:buFont typeface="Arial"/>
              <a:buNone/>
            </a:pPr>
            <a:r>
              <a:rPr lang="en-US" sz="2800" dirty="0"/>
              <a:t>Duties of Post Board of Management</a:t>
            </a:r>
            <a:endParaRPr dirty="0"/>
          </a:p>
        </p:txBody>
      </p:sp>
      <p:sp>
        <p:nvSpPr>
          <p:cNvPr id="484" name="Google Shape;484;p58"/>
          <p:cNvSpPr txBox="1"/>
          <p:nvPr/>
        </p:nvSpPr>
        <p:spPr>
          <a:xfrm>
            <a:off x="200721" y="1459230"/>
            <a:ext cx="8697951" cy="5355312"/>
          </a:xfrm>
          <a:prstGeom prst="rect">
            <a:avLst/>
          </a:prstGeom>
          <a:noFill/>
          <a:ln>
            <a:noFill/>
          </a:ln>
        </p:spPr>
        <p:txBody>
          <a:bodyPr spcFirstLastPara="1" wrap="square" lIns="91425" tIns="45700" rIns="91425" bIns="45700" anchor="t" anchorCtr="0">
            <a:spAutoFit/>
          </a:bodyPr>
          <a:lstStyle/>
          <a:p>
            <a:pPr marL="0" marR="0" lvl="0" indent="0" algn="l" rtl="0">
              <a:lnSpc>
                <a:spcPct val="115000"/>
              </a:lnSpc>
              <a:spcBef>
                <a:spcPts val="0"/>
              </a:spcBef>
              <a:spcAft>
                <a:spcPts val="0"/>
              </a:spcAft>
              <a:buNone/>
            </a:pPr>
            <a:r>
              <a:rPr lang="en-US" sz="2000" dirty="0">
                <a:solidFill>
                  <a:schemeClr val="dk1"/>
                </a:solidFill>
                <a:latin typeface="Arial"/>
                <a:ea typeface="Arial"/>
                <a:cs typeface="Arial"/>
                <a:sym typeface="Arial"/>
              </a:rPr>
              <a:t>The Club Manager or any employee handling Club monies shall be bonded to the Post for twice the largest sum that may pass through his hands at any one time. </a:t>
            </a:r>
            <a:endParaRPr dirty="0"/>
          </a:p>
          <a:p>
            <a:pPr marL="0" marR="0" lvl="0" indent="0" algn="l" rtl="0">
              <a:lnSpc>
                <a:spcPct val="115000"/>
              </a:lnSpc>
              <a:spcBef>
                <a:spcPts val="1000"/>
              </a:spcBef>
              <a:spcAft>
                <a:spcPts val="0"/>
              </a:spcAft>
              <a:buNone/>
            </a:pPr>
            <a:r>
              <a:rPr lang="en-US" sz="2000" dirty="0">
                <a:solidFill>
                  <a:schemeClr val="dk1"/>
                </a:solidFill>
                <a:latin typeface="Arial"/>
                <a:ea typeface="Arial"/>
                <a:cs typeface="Arial"/>
                <a:sym typeface="Arial"/>
              </a:rPr>
              <a:t>The Club Manager shall be responsible to the Post Board of Management and the Post Commander for the conduct of all patrons of the Club.  The  shall deny the use of the Club to any member or guest of a member who violates the Club By-Laws, the State law, or these Regulations. </a:t>
            </a:r>
            <a:endParaRPr dirty="0"/>
          </a:p>
          <a:p>
            <a:pPr marL="0" marR="0" lvl="0" indent="0" algn="l" rtl="0">
              <a:lnSpc>
                <a:spcPct val="115000"/>
              </a:lnSpc>
              <a:spcBef>
                <a:spcPts val="1000"/>
              </a:spcBef>
              <a:spcAft>
                <a:spcPts val="0"/>
              </a:spcAft>
              <a:buNone/>
            </a:pPr>
            <a:r>
              <a:rPr lang="en-US" sz="2000" dirty="0">
                <a:solidFill>
                  <a:schemeClr val="dk1"/>
                </a:solidFill>
                <a:latin typeface="Arial"/>
                <a:ea typeface="Arial"/>
                <a:cs typeface="Arial"/>
                <a:sym typeface="Arial"/>
              </a:rPr>
              <a:t>The Club Manager shall be discharged for violating or permitting the violation, of any of these Department regulations, Club By-Laws, State laws or city ordinances upon the Club premises; and if the Post Board of Management fails to remove such Club Manager, the Post may discharge both the Club Manager and all members of the Post Board of Management who refuse to act. </a:t>
            </a:r>
            <a:endParaRPr dirty="0"/>
          </a:p>
          <a:p>
            <a:pPr marL="0" marR="0" lvl="0" indent="0" algn="l" rtl="0">
              <a:spcBef>
                <a:spcPts val="1000"/>
              </a:spcBef>
              <a:spcAft>
                <a:spcPts val="0"/>
              </a:spcAft>
              <a:buNone/>
            </a:pPr>
            <a:endParaRPr sz="1800" dirty="0">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88"/>
        <p:cNvGrpSpPr/>
        <p:nvPr/>
      </p:nvGrpSpPr>
      <p:grpSpPr>
        <a:xfrm>
          <a:off x="0" y="0"/>
          <a:ext cx="0" cy="0"/>
          <a:chOff x="0" y="0"/>
          <a:chExt cx="0" cy="0"/>
        </a:xfrm>
      </p:grpSpPr>
      <p:sp>
        <p:nvSpPr>
          <p:cNvPr id="489" name="Google Shape;489;p59"/>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9</a:t>
            </a:fld>
            <a:endParaRPr dirty="0"/>
          </a:p>
        </p:txBody>
      </p:sp>
      <p:sp>
        <p:nvSpPr>
          <p:cNvPr id="490" name="Google Shape;490;p59"/>
          <p:cNvSpPr txBox="1">
            <a:spLocks noGrp="1"/>
          </p:cNvSpPr>
          <p:nvPr>
            <p:ph type="title"/>
          </p:nvPr>
        </p:nvSpPr>
        <p:spPr>
          <a:xfrm>
            <a:off x="89210" y="134472"/>
            <a:ext cx="6463991" cy="98173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2800"/>
              <a:buFont typeface="Arial"/>
              <a:buNone/>
            </a:pPr>
            <a:r>
              <a:rPr lang="en-US" sz="2800" dirty="0"/>
              <a:t>Duties of Post Board of Management</a:t>
            </a:r>
            <a:endParaRPr dirty="0"/>
          </a:p>
        </p:txBody>
      </p:sp>
      <p:sp>
        <p:nvSpPr>
          <p:cNvPr id="491" name="Google Shape;491;p59"/>
          <p:cNvSpPr txBox="1"/>
          <p:nvPr/>
        </p:nvSpPr>
        <p:spPr>
          <a:xfrm>
            <a:off x="200721" y="1459230"/>
            <a:ext cx="8697951" cy="4340291"/>
          </a:xfrm>
          <a:prstGeom prst="rect">
            <a:avLst/>
          </a:prstGeom>
          <a:noFill/>
          <a:ln>
            <a:noFill/>
          </a:ln>
        </p:spPr>
        <p:txBody>
          <a:bodyPr spcFirstLastPara="1" wrap="square" lIns="91425" tIns="45700" rIns="91425" bIns="45700" anchor="t" anchorCtr="0">
            <a:spAutoFit/>
          </a:bodyPr>
          <a:lstStyle/>
          <a:p>
            <a:pPr marL="0" marR="0" lvl="0" indent="0" algn="l" rtl="0">
              <a:lnSpc>
                <a:spcPct val="115000"/>
              </a:lnSpc>
              <a:spcBef>
                <a:spcPts val="0"/>
              </a:spcBef>
              <a:spcAft>
                <a:spcPts val="0"/>
              </a:spcAft>
              <a:buNone/>
            </a:pPr>
            <a:r>
              <a:rPr lang="en-US" sz="2000" dirty="0">
                <a:solidFill>
                  <a:schemeClr val="dk1"/>
                </a:solidFill>
                <a:latin typeface="Arial"/>
                <a:ea typeface="Arial"/>
                <a:cs typeface="Arial"/>
                <a:sym typeface="Arial"/>
              </a:rPr>
              <a:t>Any member of the Post Board of Management may be discharged for cause and a new member elected to replace him under the procedure provided for above. </a:t>
            </a:r>
            <a:endParaRPr dirty="0"/>
          </a:p>
          <a:p>
            <a:pPr marL="0" marR="0" lvl="0" indent="0" algn="l" rtl="0">
              <a:lnSpc>
                <a:spcPct val="115000"/>
              </a:lnSpc>
              <a:spcBef>
                <a:spcPts val="1000"/>
              </a:spcBef>
              <a:spcAft>
                <a:spcPts val="0"/>
              </a:spcAft>
              <a:buNone/>
            </a:pPr>
            <a:r>
              <a:rPr lang="en-US" sz="2000" dirty="0">
                <a:solidFill>
                  <a:schemeClr val="dk1"/>
                </a:solidFill>
                <a:latin typeface="Arial"/>
                <a:ea typeface="Arial"/>
                <a:cs typeface="Arial"/>
                <a:sym typeface="Arial"/>
              </a:rPr>
              <a:t>The Post Board of Management and Club Manager shall keep a regular set of records which shall be open to inspection by members of the Post at all reasonable times. </a:t>
            </a:r>
            <a:endParaRPr dirty="0"/>
          </a:p>
          <a:p>
            <a:pPr marL="0" marR="0" lvl="0" indent="0" algn="l" rtl="0">
              <a:lnSpc>
                <a:spcPct val="115000"/>
              </a:lnSpc>
              <a:spcBef>
                <a:spcPts val="1000"/>
              </a:spcBef>
              <a:spcAft>
                <a:spcPts val="0"/>
              </a:spcAft>
              <a:buNone/>
            </a:pPr>
            <a:r>
              <a:rPr lang="en-US" sz="2000" dirty="0">
                <a:solidFill>
                  <a:schemeClr val="dk1"/>
                </a:solidFill>
                <a:latin typeface="Arial"/>
                <a:ea typeface="Arial"/>
                <a:cs typeface="Arial"/>
                <a:sym typeface="Arial"/>
              </a:rPr>
              <a:t>The Club Manager shall keep complete and regular records of account clearly showing all income and expenditures in the Club business. </a:t>
            </a:r>
            <a:endParaRPr dirty="0"/>
          </a:p>
          <a:p>
            <a:pPr marL="0" marR="0" lvl="0" indent="0" algn="l" rtl="0">
              <a:lnSpc>
                <a:spcPct val="115000"/>
              </a:lnSpc>
              <a:spcBef>
                <a:spcPts val="1000"/>
              </a:spcBef>
              <a:spcAft>
                <a:spcPts val="0"/>
              </a:spcAft>
              <a:buNone/>
            </a:pPr>
            <a:r>
              <a:rPr lang="en-US" sz="2000" dirty="0">
                <a:solidFill>
                  <a:schemeClr val="dk1"/>
                </a:solidFill>
                <a:latin typeface="Arial"/>
                <a:ea typeface="Arial"/>
                <a:cs typeface="Arial"/>
                <a:sym typeface="Arial"/>
              </a:rPr>
              <a:t>The Club By-Laws must prescribe the largest sum that the Club Manager or Post Board of Management may spend at any one time without a vote of the Post authorizing the same. </a:t>
            </a:r>
            <a:endParaRPr sz="2000" dirty="0">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1587</Words>
  <Application>Microsoft Macintosh PowerPoint</Application>
  <PresentationFormat>On-screen Show (4:3)</PresentationFormat>
  <Paragraphs>56</Paragraphs>
  <Slides>11</Slides>
  <Notes>11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11</vt:i4>
      </vt:variant>
    </vt:vector>
  </HeadingPairs>
  <TitlesOfParts>
    <vt:vector size="16" baseType="lpstr">
      <vt:lpstr>Arial</vt:lpstr>
      <vt:lpstr>Times New Roman</vt:lpstr>
      <vt:lpstr>Calibri</vt:lpstr>
      <vt:lpstr>Office Theme</vt:lpstr>
      <vt:lpstr>Custom Design</vt:lpstr>
      <vt:lpstr>PowerPoint Presentation</vt:lpstr>
      <vt:lpstr>What the Department Bylaws Says About Post Board of Management</vt:lpstr>
      <vt:lpstr>What the Department Rules Say About Post Board of Management</vt:lpstr>
      <vt:lpstr>Duties of Post Board of Management</vt:lpstr>
      <vt:lpstr>Duties of Post Board of Management</vt:lpstr>
      <vt:lpstr>Duties of Post Board of Management</vt:lpstr>
      <vt:lpstr>Duties of Post Board of Management</vt:lpstr>
      <vt:lpstr>Duties of Post Board of Management</vt:lpstr>
      <vt:lpstr>Duties of Post Board of Management</vt:lpstr>
      <vt:lpstr>Duties of Post Board of Management</vt:lpstr>
      <vt:lpstr>Duties of Post Board of Management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Monica Levy</dc:creator>
  <cp:lastModifiedBy>Robert Schmidbauer</cp:lastModifiedBy>
  <cp:revision>3</cp:revision>
  <dcterms:created xsi:type="dcterms:W3CDTF">2018-09-13T15:53:27Z</dcterms:created>
  <dcterms:modified xsi:type="dcterms:W3CDTF">2023-08-21T22:51:30Z</dcterms:modified>
</cp:coreProperties>
</file>