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
  </p:notesMasterIdLst>
  <p:handoutMasterIdLst>
    <p:handoutMasterId r:id="rId10"/>
  </p:handoutMasterIdLst>
  <p:sldIdLst>
    <p:sldId id="342" r:id="rId3"/>
    <p:sldId id="365" r:id="rId4"/>
    <p:sldId id="422" r:id="rId5"/>
    <p:sldId id="423" r:id="rId6"/>
    <p:sldId id="424" r:id="rId7"/>
    <p:sldId id="425"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0" autoAdjust="0"/>
    <p:restoredTop sz="94660"/>
  </p:normalViewPr>
  <p:slideViewPr>
    <p:cSldViewPr snapToGrid="0">
      <p:cViewPr varScale="1">
        <p:scale>
          <a:sx n="128" d="100"/>
          <a:sy n="128" d="100"/>
        </p:scale>
        <p:origin x="1160"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0542D12D-F7D2-49BC-AC7F-C8E26F234F1F}" type="datetimeFigureOut">
              <a:rPr lang="en-US" smtClean="0"/>
              <a:t>8/21/23</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A7E1FF0-0834-4D78-9A02-FEA382270F5D}" type="slidenum">
              <a:rPr lang="en-US" smtClean="0"/>
              <a:t>‹#›</a:t>
            </a:fld>
            <a:endParaRPr lang="en-US" dirty="0"/>
          </a:p>
        </p:txBody>
      </p:sp>
    </p:spTree>
    <p:extLst>
      <p:ext uri="{BB962C8B-B14F-4D97-AF65-F5344CB8AC3E}">
        <p14:creationId xmlns:p14="http://schemas.microsoft.com/office/powerpoint/2010/main" val="892192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CCB3563-B21F-4472-A953-CA98BFE318F2}" type="datetimeFigureOut">
              <a:rPr lang="en-US" smtClean="0"/>
              <a:t>8/21/23</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B8C36D78-C19F-4765-8B7F-2FE8BFF07D6C}" type="slidenum">
              <a:rPr lang="en-US" smtClean="0"/>
              <a:t>‹#›</a:t>
            </a:fld>
            <a:endParaRPr lang="en-US" dirty="0"/>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58072"/>
            <a:ext cx="386715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8073"/>
            <a:ext cx="386715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dirty="0"/>
          </a:p>
        </p:txBody>
      </p:sp>
      <p:sp>
        <p:nvSpPr>
          <p:cNvPr id="10"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dirty="0"/>
          </a:p>
        </p:txBody>
      </p:sp>
      <p:sp>
        <p:nvSpPr>
          <p:cNvPr id="10" name="Table Placeholder 9"/>
          <p:cNvSpPr>
            <a:spLocks noGrp="1"/>
          </p:cNvSpPr>
          <p:nvPr>
            <p:ph type="tbl" sz="quarter" idx="13"/>
          </p:nvPr>
        </p:nvSpPr>
        <p:spPr>
          <a:xfrm>
            <a:off x="609600" y="1524000"/>
            <a:ext cx="790574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dirty="0"/>
          </a:p>
        </p:txBody>
      </p:sp>
      <p:sp>
        <p:nvSpPr>
          <p:cNvPr id="11" name="Chart Placeholder 10"/>
          <p:cNvSpPr>
            <a:spLocks noGrp="1"/>
          </p:cNvSpPr>
          <p:nvPr>
            <p:ph type="chart" sz="quarter" idx="11"/>
          </p:nvPr>
        </p:nvSpPr>
        <p:spPr>
          <a:xfrm>
            <a:off x="645459" y="1515035"/>
            <a:ext cx="7869891"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rotWithShape="1">
          <a:blip r:embed="rId3">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hyperlink" Target="https://vfworg-cdn.azureedge.net/-/media/VFWSite/Files/MY_VFW/Training-and-Support/Member-and-Officer-Training/Guide-to-Disciplinary-Action-Article-IX.pdf?v=1&amp;d=20221004T194034Z&amp;la=en" TargetMode="External"/><Relationship Id="rId5" Type="http://schemas.openxmlformats.org/officeDocument/2006/relationships/image" Target="../media/image7.emf"/><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BFAB93-68DC-67C0-A38F-D0CFF23B4D24}"/>
              </a:ext>
            </a:extLst>
          </p:cNvPr>
          <p:cNvSpPr txBox="1"/>
          <p:nvPr/>
        </p:nvSpPr>
        <p:spPr>
          <a:xfrm>
            <a:off x="0" y="1995754"/>
            <a:ext cx="9144000" cy="2308324"/>
          </a:xfrm>
          <a:prstGeom prst="rect">
            <a:avLst/>
          </a:prstGeom>
          <a:noFill/>
        </p:spPr>
        <p:txBody>
          <a:bodyPr wrap="square" rtlCol="0">
            <a:spAutoFit/>
          </a:bodyPr>
          <a:lstStyle/>
          <a:p>
            <a:pPr algn="ctr"/>
            <a:r>
              <a:rPr lang="en-US" sz="4800" b="1" dirty="0"/>
              <a:t>Post Suspension</a:t>
            </a:r>
          </a:p>
          <a:p>
            <a:pPr algn="ctr"/>
            <a:r>
              <a:rPr lang="en-US" sz="4800" b="1" dirty="0"/>
              <a:t>&amp; Disciplinary Actions</a:t>
            </a:r>
          </a:p>
          <a:p>
            <a:pPr algn="ctr"/>
            <a:endParaRPr lang="en-US" sz="4800" b="1" dirty="0"/>
          </a:p>
        </p:txBody>
      </p:sp>
    </p:spTree>
    <p:extLst>
      <p:ext uri="{BB962C8B-B14F-4D97-AF65-F5344CB8AC3E}">
        <p14:creationId xmlns:p14="http://schemas.microsoft.com/office/powerpoint/2010/main" val="257927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2</a:t>
            </a:fld>
            <a:endParaRPr lang="en-US" dirty="0"/>
          </a:p>
        </p:txBody>
      </p:sp>
      <p:sp>
        <p:nvSpPr>
          <p:cNvPr id="4" name="Title 3"/>
          <p:cNvSpPr>
            <a:spLocks noGrp="1"/>
          </p:cNvSpPr>
          <p:nvPr>
            <p:ph type="title"/>
          </p:nvPr>
        </p:nvSpPr>
        <p:spPr/>
        <p:txBody>
          <a:bodyPr/>
          <a:lstStyle/>
          <a:p>
            <a:r>
              <a:rPr lang="en-US" sz="2800" dirty="0"/>
              <a:t>What is the Purpose of a </a:t>
            </a:r>
            <a:br>
              <a:rPr lang="en-US" sz="2800" dirty="0"/>
            </a:br>
            <a:r>
              <a:rPr lang="en-US" sz="2800" dirty="0"/>
              <a:t>Post Suspension</a:t>
            </a:r>
          </a:p>
        </p:txBody>
      </p:sp>
      <p:sp>
        <p:nvSpPr>
          <p:cNvPr id="3" name="TextBox 2">
            <a:extLst>
              <a:ext uri="{FF2B5EF4-FFF2-40B4-BE49-F238E27FC236}">
                <a16:creationId xmlns:a16="http://schemas.microsoft.com/office/drawing/2014/main" id="{F4A85907-728B-41C5-96BA-F8B1A2630EF9}"/>
              </a:ext>
            </a:extLst>
          </p:cNvPr>
          <p:cNvSpPr txBox="1"/>
          <p:nvPr/>
        </p:nvSpPr>
        <p:spPr>
          <a:xfrm>
            <a:off x="288235" y="1848678"/>
            <a:ext cx="8587407" cy="4031873"/>
          </a:xfrm>
          <a:prstGeom prst="rect">
            <a:avLst/>
          </a:prstGeom>
          <a:noFill/>
        </p:spPr>
        <p:txBody>
          <a:bodyPr wrap="square" rtlCol="0">
            <a:spAutoFit/>
          </a:bodyPr>
          <a:lstStyle/>
          <a:p>
            <a:pPr marL="342900" indent="-342900">
              <a:buFont typeface="Arial" panose="020B0604020202020204" pitchFamily="34" charset="0"/>
              <a:buChar char="•"/>
            </a:pPr>
            <a:r>
              <a:rPr lang="en-US" sz="2000" dirty="0">
                <a:effectLst/>
                <a:latin typeface="Arial" panose="020B0604020202020204" pitchFamily="34" charset="0"/>
                <a:cs typeface="Arial" panose="020B0604020202020204" pitchFamily="34" charset="0"/>
              </a:rPr>
              <a:t>The Department Commander’s tool for mandating corrective action to sustained Post deficiencies and provides a better opportunity to narrow education gaps of a Post’s officers and members </a:t>
            </a:r>
            <a:r>
              <a:rPr lang="en-US" sz="2000" b="1" i="1" dirty="0">
                <a:effectLst/>
                <a:latin typeface="Arial" panose="020B0604020202020204" pitchFamily="34" charset="0"/>
                <a:cs typeface="Arial" panose="020B0604020202020204" pitchFamily="34" charset="0"/>
              </a:rPr>
              <a:t>only </a:t>
            </a:r>
            <a:r>
              <a:rPr lang="en-US" sz="2000" dirty="0">
                <a:effectLst/>
                <a:latin typeface="Arial" panose="020B0604020202020204" pitchFamily="34" charset="0"/>
                <a:cs typeface="Arial" panose="020B0604020202020204" pitchFamily="34" charset="0"/>
              </a:rPr>
              <a:t>when all other efforts have failed.</a:t>
            </a:r>
          </a:p>
          <a:p>
            <a:pPr marL="342900" indent="-342900">
              <a:buFont typeface="Arial" panose="020B0604020202020204" pitchFamily="34" charset="0"/>
              <a:buChar char="•"/>
            </a:pPr>
            <a:br>
              <a:rPr lang="en-US" sz="2000" dirty="0">
                <a:effectLst/>
                <a:latin typeface="Arial" panose="020B0604020202020204" pitchFamily="34" charset="0"/>
                <a:cs typeface="Arial" panose="020B0604020202020204" pitchFamily="34" charset="0"/>
              </a:rPr>
            </a:br>
            <a:r>
              <a:rPr lang="en-US" sz="2000" dirty="0">
                <a:effectLst/>
                <a:latin typeface="Arial" panose="020B0604020202020204" pitchFamily="34" charset="0"/>
                <a:cs typeface="Arial" panose="020B0604020202020204" pitchFamily="34" charset="0"/>
              </a:rPr>
              <a:t>Used to identify Post deficiencies, assess additional shortcomings, and create a plan of action to address those deficiencies.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effectLst/>
                <a:latin typeface="Arial" panose="020B0604020202020204" pitchFamily="34" charset="0"/>
                <a:cs typeface="Arial" panose="020B0604020202020204" pitchFamily="34" charset="0"/>
              </a:rPr>
              <a:t>Effected through education and engagement by working with the Post officers and members to correct Post deficiencies and bring the Post to working order thereby fulfilling the VFW’s chartered purpose.</a:t>
            </a:r>
            <a:br>
              <a:rPr lang="en-US" sz="1800" dirty="0">
                <a:effectLst/>
                <a:latin typeface="TimesNewRomanPSMT"/>
              </a:rPr>
            </a:br>
            <a:endParaRPr lang="en-US" dirty="0"/>
          </a:p>
          <a:p>
            <a:endParaRPr lang="en-US" dirty="0"/>
          </a:p>
        </p:txBody>
      </p:sp>
    </p:spTree>
    <p:extLst>
      <p:ext uri="{BB962C8B-B14F-4D97-AF65-F5344CB8AC3E}">
        <p14:creationId xmlns:p14="http://schemas.microsoft.com/office/powerpoint/2010/main" val="155015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3</a:t>
            </a:fld>
            <a:endParaRPr lang="en-US" dirty="0"/>
          </a:p>
        </p:txBody>
      </p:sp>
      <p:sp>
        <p:nvSpPr>
          <p:cNvPr id="4" name="Title 3"/>
          <p:cNvSpPr>
            <a:spLocks noGrp="1"/>
          </p:cNvSpPr>
          <p:nvPr>
            <p:ph type="title"/>
          </p:nvPr>
        </p:nvSpPr>
        <p:spPr/>
        <p:txBody>
          <a:bodyPr/>
          <a:lstStyle/>
          <a:p>
            <a:r>
              <a:rPr lang="en-US" sz="2800" dirty="0"/>
              <a:t>A Post Suspension is </a:t>
            </a:r>
            <a:r>
              <a:rPr lang="en-US" sz="2800" u="sng" dirty="0"/>
              <a:t>NOT</a:t>
            </a:r>
          </a:p>
        </p:txBody>
      </p:sp>
      <p:sp>
        <p:nvSpPr>
          <p:cNvPr id="3" name="TextBox 2">
            <a:extLst>
              <a:ext uri="{FF2B5EF4-FFF2-40B4-BE49-F238E27FC236}">
                <a16:creationId xmlns:a16="http://schemas.microsoft.com/office/drawing/2014/main" id="{F4A85907-728B-41C5-96BA-F8B1A2630EF9}"/>
              </a:ext>
            </a:extLst>
          </p:cNvPr>
          <p:cNvSpPr txBox="1"/>
          <p:nvPr/>
        </p:nvSpPr>
        <p:spPr>
          <a:xfrm>
            <a:off x="288235" y="1848678"/>
            <a:ext cx="8587407" cy="3724096"/>
          </a:xfrm>
          <a:prstGeom prst="rect">
            <a:avLst/>
          </a:prstGeom>
          <a:noFill/>
        </p:spPr>
        <p:txBody>
          <a:bodyPr wrap="square" rtlCol="0">
            <a:spAutoFit/>
          </a:bodyPr>
          <a:lstStyle/>
          <a:p>
            <a:pPr marL="342900" indent="-342900">
              <a:buFont typeface="Arial" panose="020B0604020202020204" pitchFamily="34" charset="0"/>
              <a:buChar char="•"/>
            </a:pPr>
            <a:r>
              <a:rPr lang="en-US" sz="2000" dirty="0">
                <a:effectLst/>
                <a:latin typeface="Arial" panose="020B0604020202020204" pitchFamily="34" charset="0"/>
                <a:cs typeface="Arial" panose="020B0604020202020204" pitchFamily="34" charset="0"/>
              </a:rPr>
              <a:t>A substitute for removing a Post officer under Section 220 of the National Bylaws. </a:t>
            </a:r>
            <a:r>
              <a:rPr lang="en-US" sz="2000" i="1" dirty="0">
                <a:effectLst/>
                <a:latin typeface="Arial" panose="020B0604020202020204" pitchFamily="34" charset="0"/>
                <a:cs typeface="Arial" panose="020B0604020202020204" pitchFamily="34" charset="0"/>
              </a:rPr>
              <a:t>Unless a Post officer’s actions have jeopardized the Post legally or financially, a suspension should not occur due to an officer failing to fulfill their duties of office.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effectLst/>
                <a:latin typeface="Arial" panose="020B0604020202020204" pitchFamily="34" charset="0"/>
                <a:cs typeface="Arial" panose="020B0604020202020204" pitchFamily="34" charset="0"/>
              </a:rPr>
              <a:t>Simply a bureaucratic necessity to revoke a Post’s charter. </a:t>
            </a:r>
            <a:r>
              <a:rPr lang="en-US" sz="2000" i="1" dirty="0">
                <a:effectLst/>
                <a:latin typeface="Arial" panose="020B0604020202020204" pitchFamily="34" charset="0"/>
                <a:cs typeface="Arial" panose="020B0604020202020204" pitchFamily="34" charset="0"/>
              </a:rPr>
              <a:t>A Post suspension should be used as a last resort, and the goal is to bring the Post to working order not to revoke its charter.</a:t>
            </a:r>
          </a:p>
          <a:p>
            <a:pPr marL="342900" indent="-342900">
              <a:buFont typeface="Arial" panose="020B0604020202020204" pitchFamily="34" charset="0"/>
              <a:buChar char="•"/>
            </a:pPr>
            <a:br>
              <a:rPr lang="en-US" sz="2000" i="1" dirty="0">
                <a:effectLst/>
                <a:latin typeface="Arial" panose="020B0604020202020204" pitchFamily="34" charset="0"/>
                <a:cs typeface="Arial" panose="020B0604020202020204" pitchFamily="34" charset="0"/>
              </a:rPr>
            </a:br>
            <a:r>
              <a:rPr lang="en-US" sz="2000" dirty="0">
                <a:effectLst/>
                <a:latin typeface="Arial" panose="020B0604020202020204" pitchFamily="34" charset="0"/>
                <a:cs typeface="Arial" panose="020B0604020202020204" pitchFamily="34" charset="0"/>
              </a:rPr>
              <a:t>An effective way to force a Post to participate in VFW programs. </a:t>
            </a:r>
            <a:br>
              <a:rPr lang="en-US" sz="1800" dirty="0">
                <a:effectLst/>
                <a:latin typeface="TimesNewRomanPSMT"/>
              </a:rPr>
            </a:br>
            <a:endParaRPr lang="en-US" dirty="0"/>
          </a:p>
          <a:p>
            <a:endParaRPr lang="en-US" dirty="0"/>
          </a:p>
        </p:txBody>
      </p:sp>
    </p:spTree>
    <p:extLst>
      <p:ext uri="{BB962C8B-B14F-4D97-AF65-F5344CB8AC3E}">
        <p14:creationId xmlns:p14="http://schemas.microsoft.com/office/powerpoint/2010/main" val="3318248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4</a:t>
            </a:fld>
            <a:endParaRPr lang="en-US" dirty="0"/>
          </a:p>
        </p:txBody>
      </p:sp>
      <p:sp>
        <p:nvSpPr>
          <p:cNvPr id="4" name="Title 3"/>
          <p:cNvSpPr>
            <a:spLocks noGrp="1"/>
          </p:cNvSpPr>
          <p:nvPr>
            <p:ph type="title"/>
          </p:nvPr>
        </p:nvSpPr>
        <p:spPr/>
        <p:txBody>
          <a:bodyPr/>
          <a:lstStyle/>
          <a:p>
            <a:r>
              <a:rPr lang="en-US" sz="2800" dirty="0"/>
              <a:t>Steps Preceding a Suspension</a:t>
            </a:r>
          </a:p>
        </p:txBody>
      </p:sp>
      <p:sp>
        <p:nvSpPr>
          <p:cNvPr id="3" name="TextBox 2">
            <a:extLst>
              <a:ext uri="{FF2B5EF4-FFF2-40B4-BE49-F238E27FC236}">
                <a16:creationId xmlns:a16="http://schemas.microsoft.com/office/drawing/2014/main" id="{F4A85907-728B-41C5-96BA-F8B1A2630EF9}"/>
              </a:ext>
            </a:extLst>
          </p:cNvPr>
          <p:cNvSpPr txBox="1"/>
          <p:nvPr/>
        </p:nvSpPr>
        <p:spPr>
          <a:xfrm>
            <a:off x="215153" y="1441174"/>
            <a:ext cx="8670430" cy="5632311"/>
          </a:xfrm>
          <a:prstGeom prst="rect">
            <a:avLst/>
          </a:prstGeom>
          <a:noFill/>
        </p:spPr>
        <p:txBody>
          <a:bodyPr wrap="square" rtlCol="0">
            <a:spAutoFit/>
          </a:bodyPr>
          <a:lstStyle/>
          <a:p>
            <a:pPr marL="285750"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How did we get here - what happens before a Post is suspended? A Post suspension should not be the consequence of a single Post officer’s shortcomings, rather a suspension is the Department Commander’s last recourse when previous attempts to correct a Post’s shortcomings have failed. </a:t>
            </a:r>
          </a:p>
          <a:p>
            <a:pPr marL="285750" indent="-285750">
              <a:buFont typeface="Arial" panose="020B0604020202020204" pitchFamily="34" charset="0"/>
              <a:buChar char="•"/>
            </a:pPr>
            <a:endParaRPr lang="en-US" dirty="0">
              <a:effectLs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Departments should look for opportunities to strengthen weak Posts as it is far easier to take the time to educate a Post on how to correct a deficiency when it’s first identified, rather than place a Post on suspension. Common places to identify where Posts are falling short: </a:t>
            </a:r>
          </a:p>
          <a:p>
            <a:pPr marL="285750" indent="-285750">
              <a:buFont typeface="Arial" panose="020B0604020202020204" pitchFamily="34" charset="0"/>
              <a:buChar char="•"/>
            </a:pPr>
            <a:endParaRPr lang="en-US" dirty="0">
              <a:effectLs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Annual Post inspection</a:t>
            </a:r>
          </a:p>
          <a:p>
            <a:pPr marL="742950" lvl="1"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Post quarterly audits</a:t>
            </a:r>
          </a:p>
          <a:p>
            <a:pPr marL="742950" lvl="1"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Department required reports (veterans service, community service, etc.)</a:t>
            </a:r>
          </a:p>
          <a:p>
            <a:pPr marL="742950" lvl="1"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Role of District Commander as a conduit for information to Department</a:t>
            </a:r>
          </a:p>
          <a:p>
            <a:pPr marL="742950" lvl="1"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Post Inspection as authorized pursuant to Section 710 of the National Bylaws and MOP</a:t>
            </a:r>
          </a:p>
          <a:p>
            <a:pPr marL="742950" lvl="1" indent="-285750">
              <a:buFont typeface="Arial" panose="020B0604020202020204" pitchFamily="34" charset="0"/>
              <a:buChar char="•"/>
            </a:pPr>
            <a:r>
              <a:rPr lang="en-US" dirty="0">
                <a:effectLst/>
                <a:latin typeface="Arial" panose="020B0604020202020204" pitchFamily="34" charset="0"/>
                <a:cs typeface="Arial" panose="020B0604020202020204" pitchFamily="34" charset="0"/>
              </a:rPr>
              <a:t>Member and community complaints </a:t>
            </a:r>
            <a:endParaRPr lang="en-US" dirty="0">
              <a:latin typeface="Arial" panose="020B0604020202020204" pitchFamily="34" charset="0"/>
              <a:cs typeface="Arial" panose="020B0604020202020204" pitchFamily="34" charset="0"/>
            </a:endParaRPr>
          </a:p>
          <a:p>
            <a:br>
              <a:rPr lang="en-US" sz="1800" dirty="0">
                <a:effectLst/>
                <a:latin typeface="TimesNewRomanPSMT"/>
              </a:rPr>
            </a:br>
            <a:endParaRPr lang="en-US" dirty="0"/>
          </a:p>
          <a:p>
            <a:endParaRPr lang="en-US" dirty="0"/>
          </a:p>
        </p:txBody>
      </p:sp>
    </p:spTree>
    <p:extLst>
      <p:ext uri="{BB962C8B-B14F-4D97-AF65-F5344CB8AC3E}">
        <p14:creationId xmlns:p14="http://schemas.microsoft.com/office/powerpoint/2010/main" val="1797869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5</a:t>
            </a:fld>
            <a:endParaRPr lang="en-US" dirty="0"/>
          </a:p>
        </p:txBody>
      </p:sp>
      <p:sp>
        <p:nvSpPr>
          <p:cNvPr id="4" name="Title 3"/>
          <p:cNvSpPr>
            <a:spLocks noGrp="1"/>
          </p:cNvSpPr>
          <p:nvPr>
            <p:ph type="title"/>
          </p:nvPr>
        </p:nvSpPr>
        <p:spPr>
          <a:xfrm>
            <a:off x="99392" y="134472"/>
            <a:ext cx="6599582" cy="981732"/>
          </a:xfrm>
        </p:spPr>
        <p:txBody>
          <a:bodyPr/>
          <a:lstStyle/>
          <a:p>
            <a:r>
              <a:rPr lang="en-US" sz="2800" dirty="0"/>
              <a:t>Steps Preceding a Suspension (cont.)</a:t>
            </a:r>
          </a:p>
        </p:txBody>
      </p:sp>
      <p:sp>
        <p:nvSpPr>
          <p:cNvPr id="3" name="TextBox 2">
            <a:extLst>
              <a:ext uri="{FF2B5EF4-FFF2-40B4-BE49-F238E27FC236}">
                <a16:creationId xmlns:a16="http://schemas.microsoft.com/office/drawing/2014/main" id="{F4A85907-728B-41C5-96BA-F8B1A2630EF9}"/>
              </a:ext>
            </a:extLst>
          </p:cNvPr>
          <p:cNvSpPr txBox="1"/>
          <p:nvPr/>
        </p:nvSpPr>
        <p:spPr>
          <a:xfrm>
            <a:off x="218661" y="1848678"/>
            <a:ext cx="8656981" cy="4308872"/>
          </a:xfrm>
          <a:prstGeom prst="rect">
            <a:avLst/>
          </a:prstGeom>
          <a:noFill/>
        </p:spPr>
        <p:txBody>
          <a:bodyPr wrap="square" rtlCol="0">
            <a:spAutoFit/>
          </a:bodyPr>
          <a:lstStyle/>
          <a:p>
            <a:r>
              <a:rPr lang="en-US" sz="2000" i="1" dirty="0">
                <a:effectLst/>
                <a:latin typeface="Arial" panose="020B0604020202020204" pitchFamily="34" charset="0"/>
                <a:cs typeface="Arial" panose="020B0604020202020204" pitchFamily="34" charset="0"/>
              </a:rPr>
              <a:t>“Identify, instruct, and educate struggling Posts. Show a concern for their problems, assign a junior or respected past officer to help with their membership drives and program initiatives, suggest programs and methods of carrying them out, encourage other Posts to help their neighbors. </a:t>
            </a:r>
          </a:p>
          <a:p>
            <a:endParaRPr lang="en-US" sz="2000" dirty="0">
              <a:latin typeface="Arial" panose="020B0604020202020204" pitchFamily="34" charset="0"/>
              <a:cs typeface="Arial" panose="020B0604020202020204" pitchFamily="34" charset="0"/>
            </a:endParaRPr>
          </a:p>
          <a:p>
            <a:r>
              <a:rPr lang="en-US" sz="2000" b="1" i="1" dirty="0">
                <a:effectLst/>
                <a:latin typeface="Arial" panose="020B0604020202020204" pitchFamily="34" charset="0"/>
                <a:cs typeface="Arial" panose="020B0604020202020204" pitchFamily="34" charset="0"/>
              </a:rPr>
              <a:t>Identifying struggling Posts and knowing where each one struggles is important because they will need much of your attention. Personalized instruction that gives guidance on a Post’s weak areas is imperative to helping correct its deficiencies.</a:t>
            </a:r>
            <a:r>
              <a:rPr lang="en-US" sz="2000" i="1" dirty="0">
                <a:effectLst/>
                <a:latin typeface="Arial" panose="020B0604020202020204" pitchFamily="34" charset="0"/>
                <a:cs typeface="Arial" panose="020B0604020202020204" pitchFamily="34" charset="0"/>
              </a:rPr>
              <a:t>” – District Commander: Leadership, Duties and Responsibilities (vfw.org) </a:t>
            </a:r>
            <a:endParaRPr lang="en-US" sz="2000" dirty="0">
              <a:latin typeface="Arial" panose="020B0604020202020204" pitchFamily="34" charset="0"/>
              <a:cs typeface="Arial" panose="020B0604020202020204" pitchFamily="34" charset="0"/>
            </a:endParaRPr>
          </a:p>
          <a:p>
            <a:br>
              <a:rPr lang="en-US" sz="1800" dirty="0">
                <a:effectLst/>
                <a:latin typeface="TimesNewRomanPSMT"/>
              </a:rPr>
            </a:br>
            <a:endParaRPr lang="en-US" dirty="0"/>
          </a:p>
          <a:p>
            <a:endParaRPr lang="en-US" dirty="0"/>
          </a:p>
        </p:txBody>
      </p:sp>
    </p:spTree>
    <p:extLst>
      <p:ext uri="{BB962C8B-B14F-4D97-AF65-F5344CB8AC3E}">
        <p14:creationId xmlns:p14="http://schemas.microsoft.com/office/powerpoint/2010/main" val="111094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0B18D57-13A5-4968-950D-8FEF41FA4399}" type="slidenum">
              <a:rPr lang="en-US" smtClean="0"/>
              <a:t>6</a:t>
            </a:fld>
            <a:endParaRPr lang="en-US" dirty="0"/>
          </a:p>
        </p:txBody>
      </p:sp>
      <p:sp>
        <p:nvSpPr>
          <p:cNvPr id="4" name="Title 3"/>
          <p:cNvSpPr>
            <a:spLocks noGrp="1"/>
          </p:cNvSpPr>
          <p:nvPr>
            <p:ph type="title"/>
          </p:nvPr>
        </p:nvSpPr>
        <p:spPr/>
        <p:txBody>
          <a:bodyPr/>
          <a:lstStyle/>
          <a:p>
            <a:r>
              <a:rPr lang="en-US" sz="2800" dirty="0"/>
              <a:t>Disciplinary Actions</a:t>
            </a:r>
          </a:p>
        </p:txBody>
      </p:sp>
      <p:sp>
        <p:nvSpPr>
          <p:cNvPr id="9" name="TextBox 8">
            <a:extLst>
              <a:ext uri="{FF2B5EF4-FFF2-40B4-BE49-F238E27FC236}">
                <a16:creationId xmlns:a16="http://schemas.microsoft.com/office/drawing/2014/main" id="{FB5C3FDE-2F7C-B303-F328-44A3CCF035DE}"/>
              </a:ext>
            </a:extLst>
          </p:cNvPr>
          <p:cNvSpPr txBox="1"/>
          <p:nvPr/>
        </p:nvSpPr>
        <p:spPr>
          <a:xfrm>
            <a:off x="354301" y="1479278"/>
            <a:ext cx="3872811" cy="440120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As Commanders, you should be familiar with the Guide to Disciplinary Action (Revised 2022).</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If you have any incidents that you think might warrant disciplinary action, please contact Janet Harris, the Department Judge Advocate or Lee Lambert, Department Adjutant and they will guide you through the process.</a:t>
            </a:r>
          </a:p>
          <a:p>
            <a:endParaRPr lang="en-US" sz="2000" dirty="0">
              <a:latin typeface="Arial" panose="020B0604020202020204" pitchFamily="34" charset="0"/>
              <a:cs typeface="Arial" panose="020B0604020202020204" pitchFamily="34" charset="0"/>
            </a:endParaRPr>
          </a:p>
        </p:txBody>
      </p:sp>
      <p:pic>
        <p:nvPicPr>
          <p:cNvPr id="1027" name="Picture 3" descr="page1image3598073632">
            <a:extLst>
              <a:ext uri="{FF2B5EF4-FFF2-40B4-BE49-F238E27FC236}">
                <a16:creationId xmlns:a16="http://schemas.microsoft.com/office/drawing/2014/main" id="{CD7F14EB-9913-AC48-8FFA-4838327EF2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54200" cy="6223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598074448">
            <a:extLst>
              <a:ext uri="{FF2B5EF4-FFF2-40B4-BE49-F238E27FC236}">
                <a16:creationId xmlns:a16="http://schemas.microsoft.com/office/drawing/2014/main" id="{56EB75D7-732E-C71C-1A85-D97E5B532F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065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age1image3598074752">
            <a:extLst>
              <a:ext uri="{FF2B5EF4-FFF2-40B4-BE49-F238E27FC236}">
                <a16:creationId xmlns:a16="http://schemas.microsoft.com/office/drawing/2014/main" id="{8AD6B299-41E0-EFCA-9B11-8FE6CF4CF0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112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3598073632">
            <a:extLst>
              <a:ext uri="{FF2B5EF4-FFF2-40B4-BE49-F238E27FC236}">
                <a16:creationId xmlns:a16="http://schemas.microsoft.com/office/drawing/2014/main" id="{48825DD0-111F-1292-566A-0F1FD2CE1E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54200" cy="6223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3598074448">
            <a:extLst>
              <a:ext uri="{FF2B5EF4-FFF2-40B4-BE49-F238E27FC236}">
                <a16:creationId xmlns:a16="http://schemas.microsoft.com/office/drawing/2014/main" id="{C7A9D684-1E18-84CF-0AD6-652347A1E1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065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3598074752">
            <a:extLst>
              <a:ext uri="{FF2B5EF4-FFF2-40B4-BE49-F238E27FC236}">
                <a16:creationId xmlns:a16="http://schemas.microsoft.com/office/drawing/2014/main" id="{5C40D7E1-8800-9B84-BB46-6F2AACE964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11200" cy="4699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3598073632">
            <a:extLst>
              <a:ext uri="{FF2B5EF4-FFF2-40B4-BE49-F238E27FC236}">
                <a16:creationId xmlns:a16="http://schemas.microsoft.com/office/drawing/2014/main" id="{3B3FE96B-77F1-5439-4783-1ED2F03FF5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54200" cy="622300"/>
          </a:xfrm>
          <a:prstGeom prst="rect">
            <a:avLst/>
          </a:prstGeom>
          <a:noFill/>
          <a:extLst>
            <a:ext uri="{909E8E84-426E-40DD-AFC4-6F175D3DCCD1}">
              <a14:hiddenFill xmlns:a14="http://schemas.microsoft.com/office/drawing/2010/main">
                <a:solidFill>
                  <a:srgbClr val="FFFFFF"/>
                </a:solidFill>
              </a14:hiddenFill>
            </a:ext>
          </a:extLst>
        </p:spPr>
      </p:pic>
      <p:pic>
        <p:nvPicPr>
          <p:cNvPr id="1160" name="Picture 136" descr="page1image3598074448">
            <a:extLst>
              <a:ext uri="{FF2B5EF4-FFF2-40B4-BE49-F238E27FC236}">
                <a16:creationId xmlns:a16="http://schemas.microsoft.com/office/drawing/2014/main" id="{4928F087-E2CD-57E6-3936-9F86E25DEE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06500" cy="584200"/>
          </a:xfrm>
          <a:prstGeom prst="rect">
            <a:avLst/>
          </a:prstGeom>
          <a:noFill/>
          <a:extLst>
            <a:ext uri="{909E8E84-426E-40DD-AFC4-6F175D3DCCD1}">
              <a14:hiddenFill xmlns:a14="http://schemas.microsoft.com/office/drawing/2010/main">
                <a:solidFill>
                  <a:srgbClr val="FFFFFF"/>
                </a:solidFill>
              </a14:hiddenFill>
            </a:ext>
          </a:extLst>
        </p:spPr>
      </p:pic>
      <p:pic>
        <p:nvPicPr>
          <p:cNvPr id="1161" name="Picture 137" descr="page1image3598074752">
            <a:extLst>
              <a:ext uri="{FF2B5EF4-FFF2-40B4-BE49-F238E27FC236}">
                <a16:creationId xmlns:a16="http://schemas.microsoft.com/office/drawing/2014/main" id="{959C4C0C-DE1C-67FB-A8D0-06B2C52C88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11200" cy="4699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D1533804-E1BE-B3DB-AA5B-71045EDC372E}"/>
              </a:ext>
            </a:extLst>
          </p:cNvPr>
          <p:cNvSpPr txBox="1"/>
          <p:nvPr/>
        </p:nvSpPr>
        <p:spPr>
          <a:xfrm>
            <a:off x="6838122" y="2107096"/>
            <a:ext cx="1302026" cy="369332"/>
          </a:xfrm>
          <a:prstGeom prst="rect">
            <a:avLst/>
          </a:prstGeom>
          <a:noFill/>
        </p:spPr>
        <p:txBody>
          <a:bodyPr wrap="square" rtlCol="0">
            <a:spAutoFit/>
          </a:bodyPr>
          <a:lstStyle/>
          <a:p>
            <a:endParaRPr lang="en-US"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C0B40A84-04F6-661F-22FD-D9F19CD676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08104" y="1436274"/>
            <a:ext cx="3196334" cy="4136432"/>
          </a:xfrm>
          <a:prstGeom prst="rect">
            <a:avLst/>
          </a:prstGeom>
        </p:spPr>
      </p:pic>
      <p:sp>
        <p:nvSpPr>
          <p:cNvPr id="13" name="TextBox 12">
            <a:extLst>
              <a:ext uri="{FF2B5EF4-FFF2-40B4-BE49-F238E27FC236}">
                <a16:creationId xmlns:a16="http://schemas.microsoft.com/office/drawing/2014/main" id="{1B46FC64-DA57-C77B-F97C-7F72EFBB0497}"/>
              </a:ext>
            </a:extLst>
          </p:cNvPr>
          <p:cNvSpPr txBox="1"/>
          <p:nvPr/>
        </p:nvSpPr>
        <p:spPr>
          <a:xfrm>
            <a:off x="354301" y="5673069"/>
            <a:ext cx="8050137" cy="923330"/>
          </a:xfrm>
          <a:prstGeom prst="rect">
            <a:avLst/>
          </a:prstGeom>
          <a:noFill/>
        </p:spPr>
        <p:txBody>
          <a:bodyPr wrap="square">
            <a:spAutoFit/>
          </a:bodyPr>
          <a:lstStyle/>
          <a:p>
            <a:r>
              <a:rPr lang="en-US" dirty="0">
                <a:hlinkClick r:id="rId6"/>
              </a:rPr>
              <a:t>https://vfworg-cdn.azureedge.net/-/media/VFWSite/Files/MY_VFW/Training-and-Support/Member-and-Officer-Training/Guide-to-Disciplinary-Action-Article-IX.pdf?v=1&amp;d=20221004T194034Z&amp;la=en</a:t>
            </a:r>
            <a:endParaRPr lang="en-US" dirty="0"/>
          </a:p>
        </p:txBody>
      </p:sp>
    </p:spTree>
    <p:extLst>
      <p:ext uri="{BB962C8B-B14F-4D97-AF65-F5344CB8AC3E}">
        <p14:creationId xmlns:p14="http://schemas.microsoft.com/office/powerpoint/2010/main" val="36510746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Office Theme</Template>
  <TotalTime>2932</TotalTime>
  <Words>567</Words>
  <Application>Microsoft Macintosh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Times New Roman</vt:lpstr>
      <vt:lpstr>TimesNewRomanPSMT</vt:lpstr>
      <vt:lpstr>Office Theme</vt:lpstr>
      <vt:lpstr>Custom Design</vt:lpstr>
      <vt:lpstr>PowerPoint Presentation</vt:lpstr>
      <vt:lpstr>What is the Purpose of a  Post Suspension</vt:lpstr>
      <vt:lpstr>A Post Suspension is NOT</vt:lpstr>
      <vt:lpstr>Steps Preceding a Suspension</vt:lpstr>
      <vt:lpstr>Steps Preceding a Suspension (cont.)</vt:lpstr>
      <vt:lpstr>Disciplinary Actions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136</cp:revision>
  <cp:lastPrinted>2019-03-27T12:54:18Z</cp:lastPrinted>
  <dcterms:created xsi:type="dcterms:W3CDTF">2018-09-13T15:53:27Z</dcterms:created>
  <dcterms:modified xsi:type="dcterms:W3CDTF">2023-08-21T22:30:35Z</dcterms:modified>
</cp:coreProperties>
</file>