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handoutMasterIdLst>
    <p:handoutMasterId r:id="rId9"/>
  </p:handoutMasterIdLst>
  <p:sldIdLst>
    <p:sldId id="338" r:id="rId3"/>
    <p:sldId id="340" r:id="rId4"/>
    <p:sldId id="382" r:id="rId5"/>
    <p:sldId id="381" r:id="rId6"/>
    <p:sldId id="383"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autoAdjust="0"/>
    <p:restoredTop sz="94660"/>
  </p:normalViewPr>
  <p:slideViewPr>
    <p:cSldViewPr snapToGrid="0">
      <p:cViewPr varScale="1">
        <p:scale>
          <a:sx n="128" d="100"/>
          <a:sy n="128" d="100"/>
        </p:scale>
        <p:origin x="1160"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0542D12D-F7D2-49BC-AC7F-C8E26F234F1F}" type="datetimeFigureOut">
              <a:rPr lang="en-US" smtClean="0"/>
              <a:t>8/21/23</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A7E1FF0-0834-4D78-9A02-FEA382270F5D}" type="slidenum">
              <a:rPr lang="en-US" smtClean="0"/>
              <a:t>‹#›</a:t>
            </a:fld>
            <a:endParaRPr lang="en-US" dirty="0"/>
          </a:p>
        </p:txBody>
      </p:sp>
    </p:spTree>
    <p:extLst>
      <p:ext uri="{BB962C8B-B14F-4D97-AF65-F5344CB8AC3E}">
        <p14:creationId xmlns:p14="http://schemas.microsoft.com/office/powerpoint/2010/main" val="892192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CCB3563-B21F-4472-A953-CA98BFE318F2}" type="datetimeFigureOut">
              <a:rPr lang="en-US" smtClean="0"/>
              <a:t>8/21/23</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8C36D78-C19F-4765-8B7F-2FE8BFF07D6C}" type="slidenum">
              <a:rPr lang="en-US" smtClean="0"/>
              <a:t>‹#›</a:t>
            </a:fld>
            <a:endParaRPr lang="en-US" dirty="0"/>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dirty="0"/>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dirty="0"/>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dirty="0"/>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41DAF93-6BB3-DD3C-17A5-1B22DB146FFD}"/>
              </a:ext>
            </a:extLst>
          </p:cNvPr>
          <p:cNvSpPr txBox="1"/>
          <p:nvPr/>
        </p:nvSpPr>
        <p:spPr>
          <a:xfrm>
            <a:off x="0" y="2644170"/>
            <a:ext cx="9144000" cy="1569660"/>
          </a:xfrm>
          <a:prstGeom prst="rect">
            <a:avLst/>
          </a:prstGeom>
          <a:noFill/>
        </p:spPr>
        <p:txBody>
          <a:bodyPr wrap="square" rtlCol="0">
            <a:spAutoFit/>
          </a:bodyPr>
          <a:lstStyle/>
          <a:p>
            <a:pPr algn="ctr"/>
            <a:r>
              <a:rPr lang="en-US" sz="4800" b="1" dirty="0"/>
              <a:t>Updating Bylaws</a:t>
            </a:r>
          </a:p>
          <a:p>
            <a:pPr algn="ctr"/>
            <a:endParaRPr lang="en-US" sz="4800" b="1" dirty="0"/>
          </a:p>
        </p:txBody>
      </p:sp>
    </p:spTree>
    <p:extLst>
      <p:ext uri="{BB962C8B-B14F-4D97-AF65-F5344CB8AC3E}">
        <p14:creationId xmlns:p14="http://schemas.microsoft.com/office/powerpoint/2010/main" val="2412248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2</a:t>
            </a:fld>
            <a:endParaRPr lang="en-US" dirty="0"/>
          </a:p>
        </p:txBody>
      </p:sp>
      <p:sp>
        <p:nvSpPr>
          <p:cNvPr id="4" name="Title 3"/>
          <p:cNvSpPr>
            <a:spLocks noGrp="1"/>
          </p:cNvSpPr>
          <p:nvPr>
            <p:ph type="title"/>
          </p:nvPr>
        </p:nvSpPr>
        <p:spPr/>
        <p:txBody>
          <a:bodyPr/>
          <a:lstStyle/>
          <a:p>
            <a:r>
              <a:rPr lang="en-US" sz="2800" dirty="0"/>
              <a:t>Why Bylaws are Important</a:t>
            </a:r>
          </a:p>
        </p:txBody>
      </p:sp>
      <p:sp>
        <p:nvSpPr>
          <p:cNvPr id="3" name="TextBox 2">
            <a:extLst>
              <a:ext uri="{FF2B5EF4-FFF2-40B4-BE49-F238E27FC236}">
                <a16:creationId xmlns:a16="http://schemas.microsoft.com/office/drawing/2014/main" id="{D8B49E89-2B2D-04CC-5C5B-21ABCFE4AF64}"/>
              </a:ext>
            </a:extLst>
          </p:cNvPr>
          <p:cNvSpPr txBox="1"/>
          <p:nvPr/>
        </p:nvSpPr>
        <p:spPr>
          <a:xfrm>
            <a:off x="215153" y="1659835"/>
            <a:ext cx="7795785" cy="230832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Bylaws are instrumental as they encompass the rules and regulations that help define business practices of the Post.  Bylaws should specify the rules, as determined by the membership, that are important and specific to the duties of an officer, committee or Post operation.</a:t>
            </a:r>
          </a:p>
        </p:txBody>
      </p:sp>
    </p:spTree>
    <p:extLst>
      <p:ext uri="{BB962C8B-B14F-4D97-AF65-F5344CB8AC3E}">
        <p14:creationId xmlns:p14="http://schemas.microsoft.com/office/powerpoint/2010/main" val="2585653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3</a:t>
            </a:fld>
            <a:endParaRPr lang="en-US" dirty="0"/>
          </a:p>
        </p:txBody>
      </p:sp>
      <p:sp>
        <p:nvSpPr>
          <p:cNvPr id="4" name="Title 3"/>
          <p:cNvSpPr>
            <a:spLocks noGrp="1"/>
          </p:cNvSpPr>
          <p:nvPr>
            <p:ph type="title"/>
          </p:nvPr>
        </p:nvSpPr>
        <p:spPr/>
        <p:txBody>
          <a:bodyPr/>
          <a:lstStyle/>
          <a:p>
            <a:r>
              <a:rPr lang="en-US" sz="2800" dirty="0"/>
              <a:t>Submitting &amp; Amending Bylaws</a:t>
            </a:r>
          </a:p>
        </p:txBody>
      </p:sp>
      <p:sp>
        <p:nvSpPr>
          <p:cNvPr id="3" name="TextBox 2">
            <a:extLst>
              <a:ext uri="{FF2B5EF4-FFF2-40B4-BE49-F238E27FC236}">
                <a16:creationId xmlns:a16="http://schemas.microsoft.com/office/drawing/2014/main" id="{D8B49E89-2B2D-04CC-5C5B-21ABCFE4AF64}"/>
              </a:ext>
            </a:extLst>
          </p:cNvPr>
          <p:cNvSpPr txBox="1"/>
          <p:nvPr/>
        </p:nvSpPr>
        <p:spPr>
          <a:xfrm>
            <a:off x="215153" y="1659835"/>
            <a:ext cx="8610795" cy="3539430"/>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Notification of Members – At least 20 days in advance</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2/3 Vote Required</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Bylaws only become effective after review of the Department Commander and Commander-in-Chief</a:t>
            </a:r>
          </a:p>
        </p:txBody>
      </p:sp>
    </p:spTree>
    <p:extLst>
      <p:ext uri="{BB962C8B-B14F-4D97-AF65-F5344CB8AC3E}">
        <p14:creationId xmlns:p14="http://schemas.microsoft.com/office/powerpoint/2010/main" val="1775280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4</a:t>
            </a:fld>
            <a:endParaRPr lang="en-US" dirty="0"/>
          </a:p>
        </p:txBody>
      </p:sp>
      <p:sp>
        <p:nvSpPr>
          <p:cNvPr id="4" name="Title 3"/>
          <p:cNvSpPr>
            <a:spLocks noGrp="1"/>
          </p:cNvSpPr>
          <p:nvPr>
            <p:ph type="title"/>
          </p:nvPr>
        </p:nvSpPr>
        <p:spPr/>
        <p:txBody>
          <a:bodyPr/>
          <a:lstStyle/>
          <a:p>
            <a:r>
              <a:rPr lang="en-US" sz="2800" dirty="0"/>
              <a:t>Common Bylaw Mistakes</a:t>
            </a:r>
          </a:p>
        </p:txBody>
      </p:sp>
      <p:sp>
        <p:nvSpPr>
          <p:cNvPr id="3" name="TextBox 2">
            <a:extLst>
              <a:ext uri="{FF2B5EF4-FFF2-40B4-BE49-F238E27FC236}">
                <a16:creationId xmlns:a16="http://schemas.microsoft.com/office/drawing/2014/main" id="{D8B49E89-2B2D-04CC-5C5B-21ABCFE4AF64}"/>
              </a:ext>
            </a:extLst>
          </p:cNvPr>
          <p:cNvSpPr txBox="1"/>
          <p:nvPr/>
        </p:nvSpPr>
        <p:spPr>
          <a:xfrm>
            <a:off x="215153" y="1659835"/>
            <a:ext cx="7795785" cy="1938992"/>
          </a:xfrm>
          <a:prstGeom prst="rect">
            <a:avLst/>
          </a:prstGeom>
          <a:noFill/>
        </p:spPr>
        <p:txBody>
          <a:bodyPr wrap="square" rtlCol="0">
            <a:spAutoFit/>
          </a:bodyPr>
          <a:lstStyle/>
          <a:p>
            <a:pPr marL="457200" indent="-457200">
              <a:buFont typeface="+mj-lt"/>
              <a:buAutoNum type="arabicPeriod"/>
            </a:pPr>
            <a:r>
              <a:rPr lang="en-US" sz="2400" dirty="0">
                <a:latin typeface="Arial" panose="020B0604020202020204" pitchFamily="34" charset="0"/>
                <a:cs typeface="Arial" panose="020B0604020202020204" pitchFamily="34" charset="0"/>
              </a:rPr>
              <a:t>Outdated Bylaw Reference</a:t>
            </a:r>
          </a:p>
          <a:p>
            <a:pPr marL="457200" indent="-457200">
              <a:buFont typeface="+mj-lt"/>
              <a:buAutoNum type="arabicPeriod"/>
            </a:pPr>
            <a:endParaRPr lang="en-US" sz="2400" dirty="0">
              <a:latin typeface="Arial" panose="020B0604020202020204" pitchFamily="34"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cs typeface="Arial" panose="020B0604020202020204" pitchFamily="34" charset="0"/>
              </a:rPr>
              <a:t>Unnecessary language or repeated language</a:t>
            </a:r>
          </a:p>
          <a:p>
            <a:pPr marL="457200" indent="-457200">
              <a:buFont typeface="+mj-lt"/>
              <a:buAutoNum type="arabicPeriod"/>
            </a:pPr>
            <a:endParaRPr lang="en-US" sz="2400" dirty="0">
              <a:latin typeface="Arial" panose="020B0604020202020204" pitchFamily="34"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cs typeface="Arial" panose="020B0604020202020204" pitchFamily="34" charset="0"/>
              </a:rPr>
              <a:t>Outdated language</a:t>
            </a:r>
          </a:p>
        </p:txBody>
      </p:sp>
    </p:spTree>
    <p:extLst>
      <p:ext uri="{BB962C8B-B14F-4D97-AF65-F5344CB8AC3E}">
        <p14:creationId xmlns:p14="http://schemas.microsoft.com/office/powerpoint/2010/main" val="54135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5</a:t>
            </a:fld>
            <a:endParaRPr lang="en-US" dirty="0"/>
          </a:p>
        </p:txBody>
      </p:sp>
      <p:sp>
        <p:nvSpPr>
          <p:cNvPr id="4" name="Title 3"/>
          <p:cNvSpPr>
            <a:spLocks noGrp="1"/>
          </p:cNvSpPr>
          <p:nvPr>
            <p:ph type="title"/>
          </p:nvPr>
        </p:nvSpPr>
        <p:spPr/>
        <p:txBody>
          <a:bodyPr/>
          <a:lstStyle/>
          <a:p>
            <a:r>
              <a:rPr lang="en-US" sz="2800" dirty="0"/>
              <a:t>Bylaws Template</a:t>
            </a:r>
          </a:p>
        </p:txBody>
      </p:sp>
      <p:sp>
        <p:nvSpPr>
          <p:cNvPr id="3" name="TextBox 2">
            <a:extLst>
              <a:ext uri="{FF2B5EF4-FFF2-40B4-BE49-F238E27FC236}">
                <a16:creationId xmlns:a16="http://schemas.microsoft.com/office/drawing/2014/main" id="{D8B49E89-2B2D-04CC-5C5B-21ABCFE4AF64}"/>
              </a:ext>
            </a:extLst>
          </p:cNvPr>
          <p:cNvSpPr txBox="1"/>
          <p:nvPr/>
        </p:nvSpPr>
        <p:spPr>
          <a:xfrm>
            <a:off x="215153" y="1659835"/>
            <a:ext cx="7795785" cy="230832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To access the Bylaw template, log into vfw.org and go to VFW Training and Support and then go to Membership &amp; Officer Training, Forms and Templates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Please do not hesitate to contact the Department Judge Advocate or Department Adjutant for assistance</a:t>
            </a:r>
          </a:p>
        </p:txBody>
      </p:sp>
    </p:spTree>
    <p:extLst>
      <p:ext uri="{BB962C8B-B14F-4D97-AF65-F5344CB8AC3E}">
        <p14:creationId xmlns:p14="http://schemas.microsoft.com/office/powerpoint/2010/main" val="17432394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Office Theme</Template>
  <TotalTime>2932</TotalTime>
  <Words>147</Words>
  <Application>Microsoft Macintosh PowerPoint</Application>
  <PresentationFormat>On-screen Show (4:3)</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Office Theme</vt:lpstr>
      <vt:lpstr>Custom Design</vt:lpstr>
      <vt:lpstr>PowerPoint Presentation</vt:lpstr>
      <vt:lpstr>Why Bylaws are Important</vt:lpstr>
      <vt:lpstr>Submitting &amp; Amending Bylaws</vt:lpstr>
      <vt:lpstr>Common Bylaw Mistakes</vt:lpstr>
      <vt:lpstr>Bylaws 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136</cp:revision>
  <cp:lastPrinted>2019-03-27T12:54:18Z</cp:lastPrinted>
  <dcterms:created xsi:type="dcterms:W3CDTF">2018-09-13T15:53:27Z</dcterms:created>
  <dcterms:modified xsi:type="dcterms:W3CDTF">2023-08-21T22:31:34Z</dcterms:modified>
</cp:coreProperties>
</file>